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9" r:id="rId5"/>
    <p:sldId id="571" r:id="rId6"/>
    <p:sldId id="535" r:id="rId7"/>
    <p:sldId id="974" r:id="rId8"/>
    <p:sldId id="321" r:id="rId9"/>
    <p:sldId id="972" r:id="rId10"/>
    <p:sldId id="368" r:id="rId11"/>
    <p:sldId id="1127" r:id="rId12"/>
    <p:sldId id="384" r:id="rId1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421"/>
    <a:srgbClr val="6472B5"/>
    <a:srgbClr val="C2C4E4"/>
    <a:srgbClr val="2AA39A"/>
    <a:srgbClr val="BEDAD6"/>
    <a:srgbClr val="ABD1CC"/>
    <a:srgbClr val="F39A92"/>
    <a:srgbClr val="FBDAD4"/>
    <a:srgbClr val="EC6504"/>
    <a:srgbClr val="FAC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77883" autoAdjust="0"/>
  </p:normalViewPr>
  <p:slideViewPr>
    <p:cSldViewPr snapToGrid="0">
      <p:cViewPr varScale="1">
        <p:scale>
          <a:sx n="91" d="100"/>
          <a:sy n="91" d="100"/>
        </p:scale>
        <p:origin x="1632" y="306"/>
      </p:cViewPr>
      <p:guideLst>
        <p:guide orient="horz" pos="731"/>
        <p:guide orient="horz" pos="4133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4960" y="88"/>
      </p:cViewPr>
      <p:guideLst/>
    </p:cSldViewPr>
  </p:notes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zgier Jakub, Ing." userId="70e01939-4219-41e6-8a8b-1cccee0e9616" providerId="ADAL" clId="{371C5F5B-A1E0-4D70-B601-6F8F8FD94DDC}"/>
    <pc:docChg chg="modSld">
      <pc:chgData name="Bazgier Jakub, Ing." userId="70e01939-4219-41e6-8a8b-1cccee0e9616" providerId="ADAL" clId="{371C5F5B-A1E0-4D70-B601-6F8F8FD94DDC}" dt="2025-04-10T08:42:00.524" v="1" actId="20577"/>
      <pc:docMkLst>
        <pc:docMk/>
      </pc:docMkLst>
      <pc:sldChg chg="modSp mod">
        <pc:chgData name="Bazgier Jakub, Ing." userId="70e01939-4219-41e6-8a8b-1cccee0e9616" providerId="ADAL" clId="{371C5F5B-A1E0-4D70-B601-6F8F8FD94DDC}" dt="2025-04-10T08:42:00.524" v="1" actId="20577"/>
        <pc:sldMkLst>
          <pc:docMk/>
          <pc:sldMk cId="3616730879" sldId="1127"/>
        </pc:sldMkLst>
        <pc:spChg chg="mod">
          <ac:chgData name="Bazgier Jakub, Ing." userId="70e01939-4219-41e6-8a8b-1cccee0e9616" providerId="ADAL" clId="{371C5F5B-A1E0-4D70-B601-6F8F8FD94DDC}" dt="2025-04-10T08:42:00.524" v="1" actId="20577"/>
          <ac:spMkLst>
            <pc:docMk/>
            <pc:sldMk cId="3616730879" sldId="1127"/>
            <ac:spMk id="11" creationId="{F1D7669E-AC8D-0CE1-57C1-046648D9C37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10.04.2025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35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38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6EFD-9F19-A562-A205-D9B2F10AA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163E71-0CAE-4DF9-6A77-F4D25B3A3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1E80E84-6A1A-E6F2-04CB-54510E810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 úseků VRT v přípravě BIM – po výběru zhotovitele</a:t>
            </a:r>
          </a:p>
          <a:p>
            <a:r>
              <a:rPr lang="cs-CZ" dirty="0"/>
              <a:t>Obrázek </a:t>
            </a:r>
            <a:r>
              <a:rPr lang="cs-CZ" dirty="0" err="1"/>
              <a:t>Balabenka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6CAD51-C5C5-0C25-A4F8-B6268E976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10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Nejdůležitější věci, které nás napadly k tomu, jak jsme využili know-how a asistenci SNCF:</a:t>
            </a:r>
          </a:p>
          <a:p>
            <a:r>
              <a:rPr lang="cs-CZ" b="1" dirty="0"/>
              <a:t>Údržbové základny na VRT – </a:t>
            </a:r>
            <a:r>
              <a:rPr lang="cs-CZ" dirty="0"/>
              <a:t>na základě jednání a návštěvy přímo na údržbových základnách a jejich „OŘ VRT“ jsme s ohledem na délky úseků a jejich návrhové rychlosti (například pomalejší dojezdy do uzlů) nebo náročnost a možnosti moderní údržby VRT optimalizovali, tedy snížili počet údržbových základen VRT a ušetřili několik miliard korun nejen stavebních nákladů, ale posléze zejména dlouhodobě nákladů provozních. Upravili jsme také jejich rozložení a velikost, tedy zmenšili prostorové nároky, nároky na počet pracovníků i strojního vybavení a zlepšili funkční návaznosti uvnitř areálů základen.</a:t>
            </a:r>
          </a:p>
          <a:p>
            <a:r>
              <a:rPr lang="cs-CZ" b="1" dirty="0"/>
              <a:t>Terminály na VRT – </a:t>
            </a:r>
            <a:r>
              <a:rPr lang="cs-CZ" dirty="0"/>
              <a:t>tady šlo zejména o přenos zkušeností a připomínky nebo návrhy k rozložení a velikosti čekacích a komunikačních ploch uvnitř budov (modelování proudů cestujících a zkušenost s chováním cestujících v dálkové vysokorychlostní dopravě, resp. v terminálech na VRT), modelování a následná úprava únikových cest z vlaků, resp. nástupišť přes budovu nebo podchody/nadchody na volná prostranství. Také šlo o úpravy návrhů podle zkušeností s údržbou různých ploch a materiálů v blízkosti prostoru vysokorychlostních kolejí s nemožností vstupu v denní době apod.</a:t>
            </a:r>
          </a:p>
          <a:p>
            <a:r>
              <a:rPr lang="cs-CZ" b="1" dirty="0"/>
              <a:t>Mosty a tunely –</a:t>
            </a:r>
            <a:r>
              <a:rPr lang="cs-CZ" dirty="0"/>
              <a:t> hned pro první fázi projektování jsme díky francouzskému know-how znali optimální koncepci, uspořádání a rozměry mostních a tunelových konstrukcí. Z toho pak vycházejí také hotové MVL 111 - Standardy železničních mostů menších rozpětí pro VRT a zpracovávané VL Světlé tunelové průřezy, které bylo/je možné zpracovávat paralelně s projektováním bez výrazného zpětného vlivu do dokumentací.</a:t>
            </a:r>
          </a:p>
          <a:p>
            <a:r>
              <a:rPr lang="cs-CZ" b="1" dirty="0"/>
              <a:t>VRT Polabí – </a:t>
            </a:r>
            <a:r>
              <a:rPr lang="cs-CZ" dirty="0"/>
              <a:t>První návrhy 4kolejného úseku (souběh RS1 a RS5) od projektantů byly gigantické (otevřené odvodnění mezi krajními a vnitřními kolejemi apod.). Postupně se nám s pomocí zkušeností SNCF podařilo projektanty a kolegy přesvědčit, že vše bude dobře fungovat i při „těsném“ uspořádání 4kolejné tratě bez mezilehlých odvodnění. Dokonce jsme měli jednání i na to, jak tam bude probíhat údržba bez toho, aby byly vyloučeny všechny koleje atd. Takto jsme určitě do budoucna jak stavebně, tak provozně, ušetřily desítky miliard…</a:t>
            </a:r>
          </a:p>
          <a:p>
            <a:r>
              <a:rPr lang="cs-CZ" dirty="0"/>
              <a:t>A takto by šlo pokračovat dál a dál. </a:t>
            </a:r>
            <a:r>
              <a:rPr lang="cs-CZ" b="1" dirty="0"/>
              <a:t>Dnes je spolupráce více zaměřena na management velkých projektů, přípravu PPP na VRT apod. </a:t>
            </a:r>
            <a:r>
              <a:rPr lang="cs-CZ" dirty="0"/>
              <a:t>Viz příklad managementu harmonogramu a sledování rizik pro sjednocený projekt Moravské brány (návaznost na </a:t>
            </a:r>
            <a:r>
              <a:rPr lang="cs-CZ" dirty="0" err="1"/>
              <a:t>rorzhodnutí</a:t>
            </a:r>
            <a:r>
              <a:rPr lang="cs-CZ" dirty="0"/>
              <a:t> o tom, že půjde o jeden projekt PPP, ale dosud šlo o  ) na dalším slajdu.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79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807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24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4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97309" cy="1134144"/>
          </a:xfrm>
        </p:spPr>
        <p:txBody>
          <a:bodyPr anchor="b" anchorCtr="0"/>
          <a:lstStyle>
            <a:lvl1pPr>
              <a:defRPr sz="36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8" y="3429000"/>
            <a:ext cx="8097308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8097307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8097307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88741FB4-B81B-1128-8E5A-9F03CDF58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961" y="448861"/>
            <a:ext cx="2151024" cy="68013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- Print (Eco) logo E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58284" y="633627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FF9049-E238-33E4-B0C5-DEB9D4B6B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84" y="4395708"/>
            <a:ext cx="2816225" cy="605412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A5C8A52-9DF4-541B-DA09-C953CDFAD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961" y="448861"/>
            <a:ext cx="2151024" cy="6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8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6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Print (Eco) logo SFD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58283" y="633627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F98F01-D16F-FC73-453F-D1EA3ED02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444376"/>
            <a:ext cx="1614432" cy="605412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A785CF96-F250-132B-F51C-6D24135A7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961" y="448861"/>
            <a:ext cx="2151024" cy="6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6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- Print (Eco) logo EU + SFD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58284" y="633627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F98F01-D16F-FC73-453F-D1EA3ED02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492" y="4442168"/>
            <a:ext cx="1614432" cy="6054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337DE5A-8DD3-09AA-F7EF-6935314224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84" y="4444376"/>
            <a:ext cx="2816225" cy="605412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A6EA539E-C9F9-6C16-CF6D-B1877E0FA3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961" y="448861"/>
            <a:ext cx="2151024" cy="6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0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6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89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2538714" y="6327369"/>
            <a:ext cx="6227292" cy="221070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4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481943" y="6327369"/>
            <a:ext cx="6284066" cy="221070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103491" cy="496425"/>
          </a:xfrm>
        </p:spPr>
        <p:txBody>
          <a:bodyPr/>
          <a:lstStyle>
            <a:lvl1pPr>
              <a:defRPr sz="2000" b="1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2" name="Obrázek 18">
            <a:extLst>
              <a:ext uri="{FF2B5EF4-FFF2-40B4-BE49-F238E27FC236}">
                <a16:creationId xmlns:a16="http://schemas.microsoft.com/office/drawing/2014/main" id="{0D5E5F25-EBDE-06A3-AAF5-871555439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9385" y="6360572"/>
            <a:ext cx="1596876" cy="187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1" y="5467350"/>
            <a:ext cx="12192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109318" y="6327369"/>
            <a:ext cx="7656928" cy="221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5242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D197832-5A71-48F0-B9EC-7F3027D00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54" y="6328801"/>
            <a:ext cx="251066" cy="199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2415" y="6327369"/>
            <a:ext cx="6273591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18">
            <a:extLst>
              <a:ext uri="{FF2B5EF4-FFF2-40B4-BE49-F238E27FC236}">
                <a16:creationId xmlns:a16="http://schemas.microsoft.com/office/drawing/2014/main" id="{4CCD93D8-CC88-E707-B3E1-C8A7AE246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9385" y="6360572"/>
            <a:ext cx="1596876" cy="1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41" y="6327369"/>
            <a:ext cx="62788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18">
            <a:extLst>
              <a:ext uri="{FF2B5EF4-FFF2-40B4-BE49-F238E27FC236}">
                <a16:creationId xmlns:a16="http://schemas.microsoft.com/office/drawing/2014/main" id="{8FB9CB74-A578-0AEF-13A6-1FB1717F2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9385" y="6360572"/>
            <a:ext cx="1596876" cy="1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9E13DCA-4BF8-434F-80C9-73AE971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7791" y="6327369"/>
            <a:ext cx="638186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18">
            <a:extLst>
              <a:ext uri="{FF2B5EF4-FFF2-40B4-BE49-F238E27FC236}">
                <a16:creationId xmlns:a16="http://schemas.microsoft.com/office/drawing/2014/main" id="{B2CE0B7A-52E7-C6B6-3809-58C4B5075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9385" y="6360572"/>
            <a:ext cx="1596876" cy="1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58283" y="6352177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1pPr>
            <a:lvl2pPr marL="43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2pPr>
            <a:lvl3pPr marL="64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3pPr>
            <a:lvl4pPr marL="9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4pPr>
            <a:lvl5pPr marL="1152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5pPr>
            <a:lvl6pPr marL="1368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6pPr>
            <a:lvl7pPr marL="1584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7pPr>
            <a:lvl8pPr marL="1800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8pPr>
            <a:lvl9pPr marL="2016000" indent="-216000">
              <a:buClrTx/>
              <a:defRPr sz="1100" b="0">
                <a:solidFill>
                  <a:schemeClr val="tx1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09DD0A80-133E-0341-EED4-4D7454C24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961" y="448861"/>
            <a:ext cx="2151024" cy="6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96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6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7791" y="6327369"/>
            <a:ext cx="6388215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18">
            <a:extLst>
              <a:ext uri="{FF2B5EF4-FFF2-40B4-BE49-F238E27FC236}">
                <a16:creationId xmlns:a16="http://schemas.microsoft.com/office/drawing/2014/main" id="{40EBA12F-B5C6-CBD4-3D7C-C9E048F217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9385" y="6360572"/>
            <a:ext cx="1596876" cy="1878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1" r:id="rId5"/>
    <p:sldLayoutId id="2147483667" r:id="rId6"/>
    <p:sldLayoutId id="2147483671" r:id="rId7"/>
    <p:sldLayoutId id="2147483670" r:id="rId8"/>
    <p:sldLayoutId id="2147483719" r:id="rId9"/>
    <p:sldLayoutId id="2147483721" r:id="rId10"/>
    <p:sldLayoutId id="2147483720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  <p15:guide id="7" pos="55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D3AE442-0553-984B-C5AE-114A1E5F3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58" y="-1"/>
            <a:ext cx="7128743" cy="5357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517" y="4059080"/>
            <a:ext cx="7210402" cy="1134144"/>
          </a:xfrm>
        </p:spPr>
        <p:txBody>
          <a:bodyPr/>
          <a:lstStyle/>
          <a:p>
            <a:r>
              <a:rPr lang="cs-CZ" dirty="0"/>
              <a:t>Příprava VRT a digitalizace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Pardubice 10. 4. 2025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8097307" cy="496152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Ing. Jakub Bazgier, ředitel Stavební správy vysokorychlostních tratí, Správa železnic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2518" y="360000"/>
            <a:ext cx="11035496" cy="800712"/>
          </a:xfrm>
        </p:spPr>
        <p:txBody>
          <a:bodyPr/>
          <a:lstStyle/>
          <a:p>
            <a:r>
              <a:rPr lang="cs-CZ" dirty="0"/>
              <a:t>Data a fáze přípravy projektu VRT – digitalizace, digitální model stavby základ, standart musí odpovídat potřebám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532"/>
          <a:stretch/>
        </p:blipFill>
        <p:spPr>
          <a:xfrm>
            <a:off x="5545024" y="3192346"/>
            <a:ext cx="5981814" cy="310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432" y="2394245"/>
            <a:ext cx="5810835" cy="3418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21166" y="1483156"/>
            <a:ext cx="5205337" cy="2924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F0D0082-92A7-8F64-D571-C71B40D15E6B}"/>
              </a:ext>
            </a:extLst>
          </p:cNvPr>
          <p:cNvSpPr txBox="1"/>
          <p:nvPr/>
        </p:nvSpPr>
        <p:spPr>
          <a:xfrm>
            <a:off x="10531812" y="2823014"/>
            <a:ext cx="1525555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Správa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DDAEE4E-15C6-CE92-B040-702BD9787AC9}"/>
              </a:ext>
            </a:extLst>
          </p:cNvPr>
          <p:cNvSpPr txBox="1"/>
          <p:nvPr/>
        </p:nvSpPr>
        <p:spPr>
          <a:xfrm>
            <a:off x="7073900" y="2021582"/>
            <a:ext cx="2321668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Projednání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2C6C403-93A3-2A19-52AF-59C7ACFBB9B2}"/>
              </a:ext>
            </a:extLst>
          </p:cNvPr>
          <p:cNvSpPr txBox="1"/>
          <p:nvPr/>
        </p:nvSpPr>
        <p:spPr>
          <a:xfrm>
            <a:off x="4922583" y="1113824"/>
            <a:ext cx="124488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Projekt</a:t>
            </a:r>
          </a:p>
        </p:txBody>
      </p:sp>
    </p:spTree>
    <p:extLst>
      <p:ext uri="{BB962C8B-B14F-4D97-AF65-F5344CB8AC3E}">
        <p14:creationId xmlns:p14="http://schemas.microsoft.com/office/powerpoint/2010/main" val="34345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3F2C-8579-213C-619F-89DF4A71F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6C4AAA0-6F6A-C164-92AF-49B304DA2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750" b="2466"/>
          <a:stretch/>
        </p:blipFill>
        <p:spPr>
          <a:xfrm>
            <a:off x="665163" y="1160712"/>
            <a:ext cx="10872788" cy="50260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6C3C3DA-AF90-5638-F859-19AE8623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Pocitové mapy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98C274-FED7-4D67-BAA0-3AA5DECFCC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01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78D62-7273-0110-2372-C75C8E22C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F2B50B3-07BC-3F2A-CB8A-45B84C92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E52421"/>
                </a:solidFill>
              </a:rPr>
              <a:t>BIM v přípravě VRT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DD268B-1992-5EE8-43A5-D28BAE15789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8" name="Obrázek 7" descr="Obsah obrázku Maketa&#10;&#10;Obsah vygenerovaný umělou inteligencí může být nesprávný.">
            <a:extLst>
              <a:ext uri="{FF2B5EF4-FFF2-40B4-BE49-F238E27FC236}">
                <a16:creationId xmlns:a16="http://schemas.microsoft.com/office/drawing/2014/main" id="{41CF2FE1-467A-593E-6432-36042A4640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057" b="9193"/>
          <a:stretch/>
        </p:blipFill>
        <p:spPr>
          <a:xfrm>
            <a:off x="5378714" y="983575"/>
            <a:ext cx="6813286" cy="5577563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102E08E-4876-C580-177C-EA7ADBF97F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1988" y="1509713"/>
            <a:ext cx="4539067" cy="526297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Řízení a správa informací o stavbě po celou dobu jejího životního cyklu.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Propojení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digitálního modelu stavby 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(3D model) se společným datovým prostředím (dokumentace).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Aktuálně je v přípravě 7 úseků VRT v režimu BIM.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Možnosti budoucího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propojení s GIS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lang="cs-CZ" sz="1600" dirty="0">
                <a:solidFill>
                  <a:schemeClr val="bg1">
                    <a:lumMod val="10000"/>
                  </a:schemeClr>
                </a:solidFill>
                <a:latin typeface="Verdana"/>
              </a:rPr>
              <a:t>Podpora </a:t>
            </a:r>
            <a:r>
              <a:rPr lang="cs-CZ" sz="1600" b="1" dirty="0">
                <a:solidFill>
                  <a:schemeClr val="bg1">
                    <a:lumMod val="10000"/>
                  </a:schemeClr>
                </a:solidFill>
                <a:latin typeface="Verdana"/>
              </a:rPr>
              <a:t>optimalizace technického návrhu VRT.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Otázka racionalizace rozsahu dat ve vazbě také na 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PPP projekty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VRT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Morava.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endParaRPr kumimoji="0" lang="cs-CZ" sz="180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endParaRPr kumimoji="0" lang="cs-CZ" sz="180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1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E52421"/>
                </a:solidFill>
              </a:rPr>
              <a:t>GIS v přípravě VRT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11" name="Obrázek 10" descr="Obsah obrázku text, snímek obrazovky, diagram, mapa&#10;&#10;Obsah vygenerovaný umělou inteligencí může být nesprávný.">
            <a:extLst>
              <a:ext uri="{FF2B5EF4-FFF2-40B4-BE49-F238E27FC236}">
                <a16:creationId xmlns:a16="http://schemas.microsoft.com/office/drawing/2014/main" id="{E7E6378D-726A-DEA6-CAC9-02FC7D2A3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032" y="1160712"/>
            <a:ext cx="10864564" cy="5052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7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BD921AC0-FEE5-6831-243B-96EECB3F10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0" y="233869"/>
            <a:ext cx="10045262" cy="6624132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7A083E9-F85B-4B8F-A0AC-A7D71D1C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10919135" cy="800712"/>
          </a:xfrm>
        </p:spPr>
        <p:txBody>
          <a:bodyPr/>
          <a:lstStyle/>
          <a:p>
            <a:r>
              <a:rPr lang="cs-CZ" dirty="0">
                <a:solidFill>
                  <a:srgbClr val="E52421"/>
                </a:solidFill>
              </a:rPr>
              <a:t>Optimalizace návrhu VRT, zkušenost ze zahraničí = efektivita a unifikace řešení</a:t>
            </a:r>
            <a:endParaRPr lang="cs-CZ" dirty="0">
              <a:solidFill>
                <a:schemeClr val="accent3"/>
              </a:solidFill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80579D7A-4DBE-415F-DABF-23C3E266F702}"/>
              </a:ext>
            </a:extLst>
          </p:cNvPr>
          <p:cNvGrpSpPr/>
          <p:nvPr/>
        </p:nvGrpSpPr>
        <p:grpSpPr>
          <a:xfrm>
            <a:off x="6622649" y="4568923"/>
            <a:ext cx="5334015" cy="1332000"/>
            <a:chOff x="1019175" y="1520824"/>
            <a:chExt cx="5328460" cy="1100443"/>
          </a:xfrm>
          <a:solidFill>
            <a:schemeClr val="tx1"/>
          </a:solidFill>
        </p:grpSpPr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F29F5B15-377F-EC2D-E164-9AAA9D0D2CFA}"/>
                </a:ext>
              </a:extLst>
            </p:cNvPr>
            <p:cNvSpPr/>
            <p:nvPr/>
          </p:nvSpPr>
          <p:spPr>
            <a:xfrm>
              <a:off x="1019175" y="1520824"/>
              <a:ext cx="5328460" cy="1100443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0230705D-5F54-97CC-3887-A542AA2D1DCD}"/>
                </a:ext>
              </a:extLst>
            </p:cNvPr>
            <p:cNvSpPr txBox="1"/>
            <p:nvPr/>
          </p:nvSpPr>
          <p:spPr>
            <a:xfrm>
              <a:off x="1200233" y="1578107"/>
              <a:ext cx="5147402" cy="200242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1400" b="1" dirty="0">
                  <a:solidFill>
                    <a:srgbClr val="FFFFFF"/>
                  </a:solidFill>
                </a:rPr>
                <a:t>Mosty a tunely na VRT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69013D2-2721-D953-4D1C-95DA73E129F6}"/>
                </a:ext>
              </a:extLst>
            </p:cNvPr>
            <p:cNvSpPr txBox="1"/>
            <p:nvPr/>
          </p:nvSpPr>
          <p:spPr>
            <a:xfrm>
              <a:off x="1772070" y="1820304"/>
              <a:ext cx="4429306" cy="713800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Rozměry běžně vyskytujících se mostů </a:t>
              </a:r>
              <a:br>
                <a:rPr lang="cs-CZ" sz="1400" dirty="0">
                  <a:solidFill>
                    <a:srgbClr val="FFFFFF"/>
                  </a:solidFill>
                </a:rPr>
              </a:br>
              <a:r>
                <a:rPr lang="cs-CZ" sz="1400" dirty="0">
                  <a:solidFill>
                    <a:srgbClr val="FFFFFF"/>
                  </a:solidFill>
                </a:rPr>
                <a:t>s ohledem na dynamické namáhání</a:t>
              </a:r>
            </a:p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Tvary a rozměry tunelů eliminující sonický třesk a vyhovující rychlosti až 350 km/h</a:t>
              </a:r>
            </a:p>
          </p:txBody>
        </p:sp>
      </p:grp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9AE0F-50E5-0ED0-B625-C4B1BABB66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>
                <a:solidFill>
                  <a:schemeClr val="bg1"/>
                </a:solidFill>
              </a:rPr>
              <a:pPr/>
              <a:t>6</a:t>
            </a:fld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2FFA3E4-54F9-DCA3-74A2-F515E2E2D8CF}"/>
              </a:ext>
            </a:extLst>
          </p:cNvPr>
          <p:cNvGrpSpPr/>
          <p:nvPr/>
        </p:nvGrpSpPr>
        <p:grpSpPr>
          <a:xfrm>
            <a:off x="6622649" y="1229819"/>
            <a:ext cx="5334014" cy="1090910"/>
            <a:chOff x="1019175" y="1520825"/>
            <a:chExt cx="5328460" cy="1090910"/>
          </a:xfrm>
          <a:solidFill>
            <a:schemeClr val="tx1"/>
          </a:solidFill>
        </p:grpSpPr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28E765F8-E2ED-F100-1097-F20E6201E1DE}"/>
                </a:ext>
              </a:extLst>
            </p:cNvPr>
            <p:cNvSpPr/>
            <p:nvPr/>
          </p:nvSpPr>
          <p:spPr>
            <a:xfrm>
              <a:off x="1019175" y="1520825"/>
              <a:ext cx="5328460" cy="1090910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7831AF3-ACE1-6A33-F931-3C2751D0B312}"/>
                </a:ext>
              </a:extLst>
            </p:cNvPr>
            <p:cNvSpPr txBox="1"/>
            <p:nvPr/>
          </p:nvSpPr>
          <p:spPr>
            <a:xfrm>
              <a:off x="1200233" y="1596223"/>
              <a:ext cx="3627714" cy="215444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1400" b="1" dirty="0">
                  <a:solidFill>
                    <a:srgbClr val="FFFFFF"/>
                  </a:solidFill>
                </a:rPr>
                <a:t>Údržbové základny na VRT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3DEDE7D9-7805-95A9-01AE-646AF5B54B15}"/>
                </a:ext>
              </a:extLst>
            </p:cNvPr>
            <p:cNvSpPr txBox="1"/>
            <p:nvPr/>
          </p:nvSpPr>
          <p:spPr>
            <a:xfrm>
              <a:off x="1770076" y="1855391"/>
              <a:ext cx="4422532" cy="6463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Redukce počtu a lepší rozložení na síti</a:t>
              </a:r>
            </a:p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Navázání na funkční celky VRT (80-100 km)</a:t>
              </a:r>
            </a:p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Optimalizace personálního obsazení a funkcí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EBC3AE49-469C-47BA-7074-9B15A1F70DEE}"/>
              </a:ext>
            </a:extLst>
          </p:cNvPr>
          <p:cNvGrpSpPr/>
          <p:nvPr/>
        </p:nvGrpSpPr>
        <p:grpSpPr>
          <a:xfrm>
            <a:off x="6622649" y="2747175"/>
            <a:ext cx="5334014" cy="1332000"/>
            <a:chOff x="1019175" y="1520820"/>
            <a:chExt cx="5328460" cy="1053085"/>
          </a:xfrm>
          <a:solidFill>
            <a:schemeClr val="tx1"/>
          </a:solidFill>
        </p:grpSpPr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56E889A3-253C-312E-7AFB-811D74AB5D9A}"/>
                </a:ext>
              </a:extLst>
            </p:cNvPr>
            <p:cNvSpPr/>
            <p:nvPr/>
          </p:nvSpPr>
          <p:spPr>
            <a:xfrm>
              <a:off x="1019175" y="1520820"/>
              <a:ext cx="5328460" cy="1053085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3AE35790-6D2E-C960-2D3A-311786199936}"/>
                </a:ext>
              </a:extLst>
            </p:cNvPr>
            <p:cNvSpPr txBox="1"/>
            <p:nvPr/>
          </p:nvSpPr>
          <p:spPr>
            <a:xfrm>
              <a:off x="1200233" y="1596223"/>
              <a:ext cx="4772782" cy="235056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1400" b="1" dirty="0">
                  <a:solidFill>
                    <a:srgbClr val="FFFFFF"/>
                  </a:solidFill>
                </a:rPr>
                <a:t>Terminály na VRT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7902985C-58F2-838D-2E8B-CCB500BA025D}"/>
                </a:ext>
              </a:extLst>
            </p:cNvPr>
            <p:cNvSpPr txBox="1"/>
            <p:nvPr/>
          </p:nvSpPr>
          <p:spPr>
            <a:xfrm>
              <a:off x="1770076" y="1826060"/>
              <a:ext cx="4422532" cy="692819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Modelování pohybu cestujících dle zahraničních metodik</a:t>
              </a:r>
            </a:p>
            <a:p>
              <a:pPr marL="285750" indent="-285750">
                <a:buFont typeface="Verdana" panose="020B0604030504040204" pitchFamily="34" charset="0"/>
                <a:buChar char="‒"/>
              </a:pPr>
              <a:r>
                <a:rPr lang="cs-CZ" sz="1400" dirty="0">
                  <a:solidFill>
                    <a:srgbClr val="FFFFFF"/>
                  </a:solidFill>
                </a:rPr>
                <a:t>Optimalizace návrhů na základě zkušeností </a:t>
              </a:r>
              <a:br>
                <a:rPr lang="cs-CZ" sz="1400" dirty="0">
                  <a:solidFill>
                    <a:srgbClr val="FFFFFF"/>
                  </a:solidFill>
                </a:rPr>
              </a:br>
              <a:r>
                <a:rPr lang="cs-CZ" sz="1400" dirty="0">
                  <a:solidFill>
                    <a:srgbClr val="FFFFFF"/>
                  </a:solidFill>
                </a:rPr>
                <a:t>s vysokorychlostním provozem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9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946A10-A0E3-D87C-F04A-30C3709E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47008"/>
          </a:xfrm>
        </p:spPr>
        <p:txBody>
          <a:bodyPr/>
          <a:lstStyle/>
          <a:p>
            <a:r>
              <a:rPr lang="cs-CZ" dirty="0">
                <a:solidFill>
                  <a:srgbClr val="E52421"/>
                </a:solidFill>
              </a:rPr>
              <a:t>Tvorba sjednoceného projektového harmonogramu VRT Moravská brána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E60703-722F-9379-E246-1E76F95F53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C80869-804E-E077-AAE9-521BED94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965" y="1334829"/>
            <a:ext cx="3022514" cy="40615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cs-CZ" sz="1500" b="1" dirty="0">
                <a:solidFill>
                  <a:schemeClr val="bg1">
                    <a:lumMod val="10000"/>
                  </a:schemeClr>
                </a:solidFill>
              </a:rPr>
              <a:t>Harmonogram postupu stavebních prací</a:t>
            </a:r>
          </a:p>
          <a:p>
            <a:pPr marL="0" indent="0">
              <a:buNone/>
            </a:pPr>
            <a:endParaRPr lang="cs-CZ" sz="1500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Jedním z cílů je vytvořit spolehlivou </a:t>
            </a:r>
            <a:r>
              <a:rPr lang="cs-CZ" sz="1200" b="1" dirty="0">
                <a:solidFill>
                  <a:schemeClr val="bg1">
                    <a:lumMod val="10000"/>
                  </a:schemeClr>
                </a:solidFill>
              </a:rPr>
              <a:t>strategii stavebních prací pro celou VRT Moravská brána </a:t>
            </a:r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(sjednocení 3 projekčních částí pro přípravu PPP).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50602D6-1993-9DA9-8C8E-3BA211C8FF2C}"/>
              </a:ext>
            </a:extLst>
          </p:cNvPr>
          <p:cNvSpPr txBox="1"/>
          <p:nvPr/>
        </p:nvSpPr>
        <p:spPr>
          <a:xfrm>
            <a:off x="4588977" y="1334829"/>
            <a:ext cx="3022514" cy="198515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b="1" dirty="0">
                <a:solidFill>
                  <a:schemeClr val="bg1">
                    <a:lumMod val="10000"/>
                  </a:schemeClr>
                </a:solidFill>
              </a:rPr>
              <a:t>Vylepšení stávajícího souhrnného harmonogramu</a:t>
            </a:r>
          </a:p>
          <a:p>
            <a:endParaRPr lang="cs-CZ" sz="150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Je kladen důraz na jednotné plánování napříč úseky. Jde o </a:t>
            </a:r>
            <a:r>
              <a:rPr lang="cs-CZ" sz="1200" b="1" dirty="0">
                <a:solidFill>
                  <a:schemeClr val="bg1">
                    <a:lumMod val="10000"/>
                  </a:schemeClr>
                </a:solidFill>
              </a:rPr>
              <a:t>zviditelnění vazeb </a:t>
            </a:r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mezi jednotlivými úkoly, poukázaní na </a:t>
            </a:r>
            <a:r>
              <a:rPr lang="cs-CZ" sz="1200" b="1" dirty="0">
                <a:solidFill>
                  <a:schemeClr val="bg1">
                    <a:lumMod val="10000"/>
                  </a:schemeClr>
                </a:solidFill>
              </a:rPr>
              <a:t>možná rizika a  stanovení časových rezerv</a:t>
            </a:r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 projektu.</a:t>
            </a:r>
          </a:p>
          <a:p>
            <a:r>
              <a:rPr lang="cs-CZ" sz="1200" dirty="0"/>
              <a:t> </a:t>
            </a:r>
            <a:endParaRPr lang="cs-CZ" sz="11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2519ACF-9608-1674-7F1A-C6FAEABCCDDC}"/>
              </a:ext>
            </a:extLst>
          </p:cNvPr>
          <p:cNvSpPr txBox="1"/>
          <p:nvPr/>
        </p:nvSpPr>
        <p:spPr>
          <a:xfrm>
            <a:off x="8506968" y="1398220"/>
            <a:ext cx="3022514" cy="286232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500" b="1" dirty="0"/>
              <a:t>„</a:t>
            </a:r>
            <a:r>
              <a:rPr lang="cs-CZ" sz="1500" b="1" dirty="0">
                <a:solidFill>
                  <a:schemeClr val="bg1">
                    <a:lumMod val="10000"/>
                  </a:schemeClr>
                </a:solidFill>
              </a:rPr>
              <a:t>Dashboard“ pro kontrolu postupu projektu</a:t>
            </a:r>
          </a:p>
          <a:p>
            <a:endParaRPr lang="cs-CZ" sz="150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Pomáhá s vyhodnocováním pokroku a poukazuje na </a:t>
            </a:r>
            <a:r>
              <a:rPr lang="cs-CZ" sz="1200" b="1" dirty="0">
                <a:solidFill>
                  <a:schemeClr val="bg1">
                    <a:lumMod val="10000"/>
                  </a:schemeClr>
                </a:solidFill>
              </a:rPr>
              <a:t>aktuální priority </a:t>
            </a:r>
            <a:r>
              <a:rPr lang="cs-CZ" sz="1200" dirty="0">
                <a:solidFill>
                  <a:schemeClr val="bg1">
                    <a:lumMod val="10000"/>
                  </a:schemeClr>
                </a:solidFill>
              </a:rPr>
              <a:t>v rámci projektu.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9DEA2397-05F4-FAE1-6778-9F363E5FFB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8" y="3324982"/>
            <a:ext cx="5233458" cy="2838983"/>
          </a:xfrm>
          <a:prstGeom prst="rect">
            <a:avLst/>
          </a:prstGeom>
        </p:spPr>
      </p:pic>
      <p:pic>
        <p:nvPicPr>
          <p:cNvPr id="1026" name="Image 1">
            <a:extLst>
              <a:ext uri="{FF2B5EF4-FFF2-40B4-BE49-F238E27FC236}">
                <a16:creationId xmlns:a16="http://schemas.microsoft.com/office/drawing/2014/main" id="{2D95BB94-A226-5AFF-2758-F8ADC364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94" y="3319988"/>
            <a:ext cx="5233458" cy="284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DE34-4D42-217B-E4A3-1066B7DFD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8105ED-A510-2308-5255-8BE19B90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47008"/>
          </a:xfrm>
        </p:spPr>
        <p:txBody>
          <a:bodyPr/>
          <a:lstStyle/>
          <a:p>
            <a:r>
              <a:rPr lang="cs-CZ" dirty="0">
                <a:solidFill>
                  <a:srgbClr val="E52421"/>
                </a:solidFill>
              </a:rPr>
              <a:t>Digitální forma majetkového řešení stavby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3797BE-81EF-B747-FC47-11618C0146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65487E-8FC3-D134-1C9E-D513B097FB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945" y="913116"/>
            <a:ext cx="3327733" cy="55247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E0FE66C-61BC-2CA0-25E3-099203DCFD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180" y="704288"/>
            <a:ext cx="2608269" cy="5733616"/>
          </a:xfrm>
          <a:prstGeom prst="rect">
            <a:avLst/>
          </a:prstGeom>
        </p:spPr>
      </p:pic>
      <p:sp>
        <p:nvSpPr>
          <p:cNvPr id="11" name="Zástupný obsah 6">
            <a:extLst>
              <a:ext uri="{FF2B5EF4-FFF2-40B4-BE49-F238E27FC236}">
                <a16:creationId xmlns:a16="http://schemas.microsoft.com/office/drawing/2014/main" id="{F1D7669E-AC8D-0CE1-57C1-046648D9C3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6627" y="1207008"/>
            <a:ext cx="4676318" cy="535531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Před-příprava na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ostrý</a:t>
            </a: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výkup pozemků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Možnost </a:t>
            </a:r>
            <a:r>
              <a:rPr lang="cs-CZ" sz="1600" b="1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vyjádření vlastníka </a:t>
            </a: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</a:t>
            </a:r>
            <a:r>
              <a:rPr lang="en-US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Resettlement Action Plan</a:t>
            </a: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</a:t>
            </a:r>
            <a:r>
              <a:rPr lang="en-US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Early</a:t>
            </a: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Stakeholder Engagement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lang="cs-CZ" sz="1600" b="1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Unikátní QR </a:t>
            </a: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kód pro každého vlastníka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Směr dat pro </a:t>
            </a:r>
            <a:r>
              <a:rPr lang="cs-CZ" sz="1600">
                <a:solidFill>
                  <a:srgbClr val="F2F2F2">
                    <a:lumMod val="10000"/>
                  </a:srgbClr>
                </a:solidFill>
                <a:latin typeface="Verdana"/>
              </a:rPr>
              <a:t>SŽ a vyhodnocení </a:t>
            </a: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přístupu: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VRT MBI: 1579 parcel (639 ha)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VRT MBII: 1712 parcel (2346 ha)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dirty="0">
                <a:solidFill>
                  <a:srgbClr val="F2F2F2">
                    <a:lumMod val="10000"/>
                  </a:srgbClr>
                </a:solidFill>
                <a:latin typeface="Verdana"/>
              </a:rPr>
              <a:t>	VRT Jižní Morava: cca 2539 parcel 	(1260 ha)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r>
              <a:rPr lang="cs-CZ" sz="1600" u="sng" dirty="0">
                <a:solidFill>
                  <a:srgbClr val="0070C0"/>
                </a:solidFill>
                <a:latin typeface="Verdana"/>
              </a:rPr>
              <a:t>www.pozemky-pro-vrt.cz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None/>
              <a:tabLst/>
              <a:defRPr/>
            </a:pPr>
            <a:endParaRPr kumimoji="0" lang="cs-CZ" sz="180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5B5B5"/>
              </a:buClr>
              <a:buSzTx/>
              <a:buFont typeface="Verdana" pitchFamily="34" charset="0"/>
              <a:buChar char="—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7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65163" y="6390277"/>
            <a:ext cx="10875433" cy="22107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>
                    <a:lumMod val="10000"/>
                  </a:schemeClr>
                </a:solidFill>
              </a:rPr>
              <a:t>spravazeleznic.cz / vrtky.cz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>
                    <a:lumMod val="10000"/>
                  </a:schemeClr>
                </a:solidFill>
              </a:rPr>
              <a:t>© Správa železnic, státní organizace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>
                    <a:lumMod val="10000"/>
                  </a:schemeClr>
                </a:solidFill>
              </a:rPr>
              <a:t>Dlážděná 1003/7, 110 00 Praha 1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1444076-5ACB-F3C2-E5BC-0ED539A376CE}"/>
              </a:ext>
            </a:extLst>
          </p:cNvPr>
          <p:cNvSpPr txBox="1">
            <a:spLocks/>
          </p:cNvSpPr>
          <p:nvPr/>
        </p:nvSpPr>
        <p:spPr>
          <a:xfrm>
            <a:off x="665163" y="3883025"/>
            <a:ext cx="8156575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cs-CZ" dirty="0"/>
              <a:t>Typ loga EU doplňte </a:t>
            </a:r>
            <a:br>
              <a:rPr lang="cs-CZ" dirty="0"/>
            </a:br>
            <a:r>
              <a:rPr lang="cs-CZ" dirty="0"/>
              <a:t>dle programu prezentovaného projektu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F4817E-2990-33F2-0BFE-E3F990C1949A}"/>
              </a:ext>
            </a:extLst>
          </p:cNvPr>
          <p:cNvSpPr txBox="1"/>
          <p:nvPr/>
        </p:nvSpPr>
        <p:spPr>
          <a:xfrm>
            <a:off x="6011917" y="932820"/>
            <a:ext cx="6096000" cy="252376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lvl="1" indent="0">
              <a:spcBef>
                <a:spcPts val="1200"/>
              </a:spcBef>
              <a:buNone/>
            </a:pPr>
            <a:endParaRPr lang="cs-CZ" sz="18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cs-CZ" sz="1800" b="1" dirty="0">
                <a:solidFill>
                  <a:schemeClr val="bg1">
                    <a:lumMod val="50000"/>
                  </a:schemeClr>
                </a:solidFill>
              </a:rPr>
              <a:t>Děkuji Vám za Vaši pozornost.</a:t>
            </a:r>
          </a:p>
          <a:p>
            <a:pPr marL="0" lvl="1" indent="0">
              <a:spcBef>
                <a:spcPts val="1200"/>
              </a:spcBef>
              <a:buNone/>
            </a:pP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cs-CZ" sz="1800" b="1" dirty="0">
                <a:solidFill>
                  <a:schemeClr val="bg1">
                    <a:lumMod val="50000"/>
                  </a:schemeClr>
                </a:solidFill>
              </a:rPr>
              <a:t>Pěknou konferenci.</a:t>
            </a:r>
          </a:p>
          <a:p>
            <a:pPr marL="0" lvl="1" indent="0">
              <a:spcBef>
                <a:spcPts val="1200"/>
              </a:spcBef>
              <a:buNone/>
            </a:pP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>
              <a:spcBef>
                <a:spcPts val="1200"/>
              </a:spcBef>
              <a:buNone/>
            </a:pPr>
            <a:r>
              <a:rPr lang="cs-CZ" sz="1800" b="1" dirty="0">
                <a:solidFill>
                  <a:schemeClr val="bg1">
                    <a:lumMod val="50000"/>
                  </a:schemeClr>
                </a:solidFill>
              </a:rPr>
              <a:t>Jakub Bazgier</a:t>
            </a:r>
          </a:p>
        </p:txBody>
      </p:sp>
    </p:spTree>
    <p:extLst>
      <p:ext uri="{BB962C8B-B14F-4D97-AF65-F5344CB8AC3E}">
        <p14:creationId xmlns:p14="http://schemas.microsoft.com/office/powerpoint/2010/main" val="38827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nová červená">
      <a:dk1>
        <a:srgbClr val="5A5A5A"/>
      </a:dk1>
      <a:lt1>
        <a:srgbClr val="F2F2F2"/>
      </a:lt1>
      <a:dk2>
        <a:srgbClr val="B5B5B5"/>
      </a:dk2>
      <a:lt2>
        <a:srgbClr val="D9D9D9"/>
      </a:lt2>
      <a:accent1>
        <a:srgbClr val="002B59"/>
      </a:accent1>
      <a:accent2>
        <a:srgbClr val="B5B5B5"/>
      </a:accent2>
      <a:accent3>
        <a:srgbClr val="E52421"/>
      </a:accent3>
      <a:accent4>
        <a:srgbClr val="C6C6C6"/>
      </a:accent4>
      <a:accent5>
        <a:srgbClr val="34A49A"/>
      </a:accent5>
      <a:accent6>
        <a:srgbClr val="F9C8B5"/>
      </a:accent6>
      <a:hlink>
        <a:srgbClr val="002B59"/>
      </a:hlink>
      <a:folHlink>
        <a:srgbClr val="545454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F88CCE196B1A4EBF1ACD1B29C7CC7C" ma:contentTypeVersion="13" ma:contentTypeDescription="Vytvoří nový dokument" ma:contentTypeScope="" ma:versionID="4ee6ce8f769923b7d2d4e4750b3264f2">
  <xsd:schema xmlns:xsd="http://www.w3.org/2001/XMLSchema" xmlns:xs="http://www.w3.org/2001/XMLSchema" xmlns:p="http://schemas.microsoft.com/office/2006/metadata/properties" xmlns:ns2="0ab724f2-b253-4943-ba15-b40f900d508c" xmlns:ns3="6a4df776-53c4-4387-8277-ef8a66e8ca2f" targetNamespace="http://schemas.microsoft.com/office/2006/metadata/properties" ma:root="true" ma:fieldsID="7b4383d775f3d2e5d4012a651cd94847" ns2:_="" ns3:_="">
    <xsd:import namespace="0ab724f2-b253-4943-ba15-b40f900d508c"/>
    <xsd:import namespace="6a4df776-53c4-4387-8277-ef8a66e8ca2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724f2-b253-4943-ba15-b40f900d508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884faee4-b46b-436f-9239-6edcddafe6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df776-53c4-4387-8277-ef8a66e8ca2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f808421-b043-4657-8194-54c934d382c4}" ma:internalName="TaxCatchAll" ma:showField="CatchAllData" ma:web="6a4df776-53c4-4387-8277-ef8a66e8c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0ab724f2-b253-4943-ba15-b40f900d508c">
      <Terms xmlns="http://schemas.microsoft.com/office/infopath/2007/PartnerControls"/>
    </lcf76f155ced4ddcb4097134ff3c332f>
    <TaxCatchAll xmlns="6a4df776-53c4-4387-8277-ef8a66e8ca2f" xsi:nil="true"/>
  </documentManagement>
</p:properties>
</file>

<file path=customXml/itemProps1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9868B9-5A24-432F-9D47-F10658C73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b724f2-b253-4943-ba15-b40f900d508c"/>
    <ds:schemaRef ds:uri="6a4df776-53c4-4387-8277-ef8a66e8c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4E9C4E-5A5C-4606-BB4D-5F12F61555F6}">
  <ds:schemaRefs>
    <ds:schemaRef ds:uri="http://purl.org/dc/elements/1.1/"/>
    <ds:schemaRef ds:uri="http://schemas.openxmlformats.org/package/2006/metadata/core-properties"/>
    <ds:schemaRef ds:uri="0ab724f2-b253-4943-ba15-b40f900d508c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6a4df776-53c4-4387-8277-ef8a66e8ca2f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0ab7d6a-64b0-4696-9f4d-d69909c6e895}" enabled="0" method="" siteId="{f0ab7d6a-64b0-4696-9f4d-d69909c6e8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858</Words>
  <Application>Microsoft Office PowerPoint</Application>
  <PresentationFormat>Širokoúhlá obrazovka</PresentationFormat>
  <Paragraphs>88</Paragraphs>
  <Slides>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Základní dynamická prezentace</vt:lpstr>
      <vt:lpstr>Příprava VRT a digitalizace</vt:lpstr>
      <vt:lpstr>Data a fáze přípravy projektu VRT – digitalizace, digitální model stavby základ, standart musí odpovídat potřebám</vt:lpstr>
      <vt:lpstr>Pocitové mapy</vt:lpstr>
      <vt:lpstr>BIM v přípravě VRT</vt:lpstr>
      <vt:lpstr>GIS v přípravě VRT</vt:lpstr>
      <vt:lpstr>Optimalizace návrhu VRT, zkušenost ze zahraničí = efektivita a unifikace řešení</vt:lpstr>
      <vt:lpstr>Tvorba sjednoceného projektového harmonogramu VRT Moravská brána</vt:lpstr>
      <vt:lpstr>Digitální forma majetkového řešení stavby</vt:lpstr>
      <vt:lpstr>Prezentace aplikace PowerPoint</vt:lpstr>
    </vt:vector>
  </TitlesOfParts>
  <Company>Správa železnic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dynamické prezentace</dc:title>
  <dc:creator>Pechová Martina</dc:creator>
  <cp:lastModifiedBy>Bazgier Jakub, Ing.</cp:lastModifiedBy>
  <cp:revision>367</cp:revision>
  <cp:lastPrinted>2025-01-13T06:55:29Z</cp:lastPrinted>
  <dcterms:created xsi:type="dcterms:W3CDTF">2019-12-14T11:55:29Z</dcterms:created>
  <dcterms:modified xsi:type="dcterms:W3CDTF">2025-04-10T08:42:02Z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0x010100DCF88CCE196B1A4EBF1ACD1B29C7CC7C</vt:lpwstr>
  </property>
</Properties>
</file>