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4"/>
  </p:sldMasterIdLst>
  <p:notesMasterIdLst>
    <p:notesMasterId r:id="rId20"/>
  </p:notesMasterIdLst>
  <p:handoutMasterIdLst>
    <p:handoutMasterId r:id="rId21"/>
  </p:handoutMasterIdLst>
  <p:sldIdLst>
    <p:sldId id="321" r:id="rId5"/>
    <p:sldId id="322" r:id="rId6"/>
    <p:sldId id="326" r:id="rId7"/>
    <p:sldId id="327" r:id="rId8"/>
    <p:sldId id="334" r:id="rId9"/>
    <p:sldId id="328" r:id="rId10"/>
    <p:sldId id="329" r:id="rId11"/>
    <p:sldId id="324" r:id="rId12"/>
    <p:sldId id="325" r:id="rId13"/>
    <p:sldId id="320" r:id="rId14"/>
    <p:sldId id="330" r:id="rId15"/>
    <p:sldId id="331" r:id="rId16"/>
    <p:sldId id="332" r:id="rId17"/>
    <p:sldId id="333" r:id="rId18"/>
    <p:sldId id="335" r:id="rId19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 autoAdjust="0"/>
    <p:restoredTop sz="94694" autoAdjust="0"/>
  </p:normalViewPr>
  <p:slideViewPr>
    <p:cSldViewPr snapToGrid="0" showGuides="1">
      <p:cViewPr varScale="1">
        <p:scale>
          <a:sx n="115" d="100"/>
          <a:sy n="115" d="100"/>
        </p:scale>
        <p:origin x="13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2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C0EFD-AF67-43B1-904E-ADC1C31E0325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C9DD2-BAC8-46C2-8AB7-D6CB0C06D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673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EA3AC-8F9C-4F94-8942-E04DB11DF5F6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2EC1-907F-4A76-94B9-B7B1A85042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58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32EC1-907F-4A76-94B9-B7B1A85042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05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84A38-9126-1D89-503A-119FB9B3C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C210977-9BC3-2DCB-1D38-86F235CCE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5F09F0-CCB1-8D74-A867-011E4B3D7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B2F08B-4E30-FEDD-16F3-3A2424406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32EC1-907F-4A76-94B9-B7B1A85042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15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v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40000" y="2353749"/>
            <a:ext cx="11308123" cy="1421928"/>
          </a:xfrm>
        </p:spPr>
        <p:txBody>
          <a:bodyPr anchor="b">
            <a:no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 (</a:t>
            </a:r>
            <a:r>
              <a:rPr lang="cs-CZ" dirty="0" err="1"/>
              <a:t>Arial</a:t>
            </a:r>
            <a:r>
              <a:rPr lang="cs-CZ" dirty="0"/>
              <a:t>, 44b)</a:t>
            </a:r>
          </a:p>
        </p:txBody>
      </p:sp>
      <p:pic>
        <p:nvPicPr>
          <p:cNvPr id="9" name="Obrázek 8" descr="AŽD logo bílá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000" y="540000"/>
            <a:ext cx="1430840" cy="952940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7452000" y="540000"/>
            <a:ext cx="4326087" cy="7694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AŽD Praha</a:t>
            </a:r>
            <a:r>
              <a:rPr lang="cs-CZ" sz="44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s.r.o.</a:t>
            </a:r>
            <a:endParaRPr lang="cs-CZ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symbol pro text 2"/>
          <p:cNvSpPr>
            <a:spLocks noGrp="1"/>
          </p:cNvSpPr>
          <p:nvPr>
            <p:ph type="body" idx="15" hasCustomPrompt="1"/>
          </p:nvPr>
        </p:nvSpPr>
        <p:spPr>
          <a:xfrm>
            <a:off x="1052052" y="6202148"/>
            <a:ext cx="10097729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Název akce / místo konání, datum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4" hasCustomPrompt="1"/>
          </p:nvPr>
        </p:nvSpPr>
        <p:spPr>
          <a:xfrm>
            <a:off x="540000" y="4428000"/>
            <a:ext cx="11308123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Pracovní funkce / úsek / obchodní zastoupení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1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40000" y="3861773"/>
            <a:ext cx="1130812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 / místo pro případného spoluautora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</p:txBody>
      </p:sp>
    </p:spTree>
    <p:extLst>
      <p:ext uri="{BB962C8B-B14F-4D97-AF65-F5344CB8AC3E}">
        <p14:creationId xmlns:p14="http://schemas.microsoft.com/office/powerpoint/2010/main" val="317770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40000" y="3018547"/>
            <a:ext cx="11308123" cy="757130"/>
          </a:xfrm>
        </p:spPr>
        <p:txBody>
          <a:bodyPr anchor="b">
            <a:no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DĚKUJI ZA POZORNOST (48b)</a:t>
            </a:r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4" hasCustomPrompt="1"/>
          </p:nvPr>
        </p:nvSpPr>
        <p:spPr>
          <a:xfrm>
            <a:off x="540000" y="4428000"/>
            <a:ext cx="11308123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E-mail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1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40000" y="3861773"/>
            <a:ext cx="1130812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 / místo pro případného spoluautora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</p:txBody>
      </p:sp>
      <p:pic>
        <p:nvPicPr>
          <p:cNvPr id="12" name="Obrázek 11" descr="AŽD logo bílá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sp>
        <p:nvSpPr>
          <p:cNvPr id="13" name="Zástupný symbol pro text 2"/>
          <p:cNvSpPr>
            <a:spLocks noGrp="1"/>
          </p:cNvSpPr>
          <p:nvPr>
            <p:ph type="body" idx="13" hasCustomPrompt="1"/>
          </p:nvPr>
        </p:nvSpPr>
        <p:spPr>
          <a:xfrm>
            <a:off x="2502310" y="6031620"/>
            <a:ext cx="7187380" cy="3416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0" i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© AŽD Praha s.r.o., 2021 Všechna práva vyhrazena.</a:t>
            </a:r>
          </a:p>
        </p:txBody>
      </p:sp>
      <p:sp>
        <p:nvSpPr>
          <p:cNvPr id="16" name="TextovéPole 15"/>
          <p:cNvSpPr txBox="1"/>
          <p:nvPr userDrawn="1"/>
        </p:nvSpPr>
        <p:spPr>
          <a:xfrm>
            <a:off x="10466053" y="6274331"/>
            <a:ext cx="146500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www.azd.cz</a:t>
            </a:r>
          </a:p>
        </p:txBody>
      </p:sp>
      <p:sp>
        <p:nvSpPr>
          <p:cNvPr id="17" name="TextovéPole 16"/>
          <p:cNvSpPr txBox="1"/>
          <p:nvPr userDrawn="1"/>
        </p:nvSpPr>
        <p:spPr>
          <a:xfrm>
            <a:off x="2502310" y="6379471"/>
            <a:ext cx="718738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Žirovnická 3146/2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Záběhlice, 106 00 Praha 10</a:t>
            </a:r>
          </a:p>
        </p:txBody>
      </p:sp>
    </p:spTree>
    <p:extLst>
      <p:ext uri="{BB962C8B-B14F-4D97-AF65-F5344CB8AC3E}">
        <p14:creationId xmlns:p14="http://schemas.microsoft.com/office/powerpoint/2010/main" val="6258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vouřádkový nadpis+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627410"/>
            <a:ext cx="11480309" cy="42437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1940038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DE2E2F-99A8-F490-1B09-491B0CD27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7E8331-1387-AACE-D686-56C4E8799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0AA76A-E22B-D53F-F27B-57861D5C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26B6-1E06-EB46-AED8-1F592C3F5916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BCA0F7-090A-CDD9-8F1B-34F89FE63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54035E-8272-4756-3C51-E099C5F37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5CCC-844D-E64C-913A-E0631E6535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87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řádkový nadpi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094155"/>
            <a:ext cx="11480309" cy="47673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4778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ouřádkový nadpi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617785"/>
            <a:ext cx="11480309" cy="42437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415168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Jednořádkový nadpis+text+(obrázek, graf, tabulka, …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81600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360000" y="1094155"/>
            <a:ext cx="5681292" cy="47673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66338" y="1094155"/>
            <a:ext cx="5675262" cy="47673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Na toto místo lze vložit text, tabulka, graf, obrázek či video.</a:t>
            </a:r>
          </a:p>
        </p:txBody>
      </p:sp>
      <p:sp>
        <p:nvSpPr>
          <p:cNvPr id="6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408286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Dvouřádkový nadpis+text+(obrázek, graf, tabulka, …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81600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360000" y="1617785"/>
            <a:ext cx="5681292" cy="42437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66338" y="1617785"/>
            <a:ext cx="5675262" cy="424375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cs-CZ" dirty="0"/>
              <a:t>Na toto místo lze vložit text, tabulka, graf, obrázek či video.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178333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pro obrázek (fotografii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025662"/>
          </a:xfrm>
        </p:spPr>
        <p:txBody>
          <a:bodyPr tIns="46800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můžete přidat obrázek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6027610"/>
            <a:ext cx="12192000" cy="835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AŽD logo bílá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4" t="61681" r="31249" b="7582"/>
          <a:stretch/>
        </p:blipFill>
        <p:spPr>
          <a:xfrm rot="10800000" flipH="1">
            <a:off x="4778476" y="6039406"/>
            <a:ext cx="7413523" cy="828000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11366089" y="6209396"/>
            <a:ext cx="49161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fld id="{1466F2E9-546B-488B-855C-F92DC30C591D}" type="slidenum">
              <a:rPr lang="cs-CZ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384479" y="6227767"/>
            <a:ext cx="9762186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prezentace/Název obrázku/Název následující části (</a:t>
            </a:r>
            <a:r>
              <a:rPr lang="cs-CZ" dirty="0" err="1"/>
              <a:t>Arial</a:t>
            </a:r>
            <a:r>
              <a:rPr lang="cs-CZ" dirty="0"/>
              <a:t>, 18b) Pouze jedna z variant!</a:t>
            </a:r>
          </a:p>
        </p:txBody>
      </p:sp>
    </p:spTree>
    <p:extLst>
      <p:ext uri="{BB962C8B-B14F-4D97-AF65-F5344CB8AC3E}">
        <p14:creationId xmlns:p14="http://schemas.microsoft.com/office/powerpoint/2010/main" val="299816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/fotografie, graf, tabulka bez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</p:spPr>
        <p:txBody>
          <a:bodyPr tIns="468000"/>
          <a:lstStyle>
            <a:lvl1pPr marL="0" indent="0" algn="ctr">
              <a:buNone/>
              <a:defRPr baseline="0"/>
            </a:lvl1pPr>
          </a:lstStyle>
          <a:p>
            <a:r>
              <a:rPr lang="cs-CZ" dirty="0"/>
              <a:t>Kliknutím na ikonky můžete přidat libovolnou interakci (obrázek / fotografie, graf, tabulka)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26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Jednořádkový nadpis+text nebo obrázek, video, graf, 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094155"/>
            <a:ext cx="11480309" cy="476738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cs-CZ" dirty="0"/>
              <a:t>Místo pro souvislý text (bez odrážkový text ve velikosti 20-28b), velký graf, tabulku, obrázek nebo video. </a:t>
            </a:r>
          </a:p>
        </p:txBody>
      </p:sp>
    </p:spTree>
    <p:extLst>
      <p:ext uri="{BB962C8B-B14F-4D97-AF65-F5344CB8AC3E}">
        <p14:creationId xmlns:p14="http://schemas.microsoft.com/office/powerpoint/2010/main" val="357442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vouřádkový nadpis+text nebo obrázek, video, graf, 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617785"/>
            <a:ext cx="11480309" cy="424375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cs-CZ" dirty="0"/>
              <a:t>Místo pro souvislý text (bez odrážkový text ve velikosti 20-28b), velký graf, tabulku, obrázek nebo video. </a:t>
            </a:r>
          </a:p>
          <a:p>
            <a:pPr lvl="0"/>
            <a:endParaRPr lang="cs-CZ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75609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503754" cy="10895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60000" y="1619519"/>
            <a:ext cx="11503754" cy="425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6027610"/>
            <a:ext cx="12192000" cy="835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AŽD logo bílá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4" t="61681" r="31249" b="7582"/>
          <a:stretch/>
        </p:blipFill>
        <p:spPr>
          <a:xfrm rot="10800000" flipH="1">
            <a:off x="4778476" y="6039406"/>
            <a:ext cx="7413523" cy="828000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11366089" y="6209396"/>
            <a:ext cx="49161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fld id="{1466F2E9-546B-488B-855C-F92DC30C591D}" type="slidenum">
              <a:rPr lang="cs-CZ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60" r:id="rId2"/>
    <p:sldLayoutId id="2147483755" r:id="rId3"/>
    <p:sldLayoutId id="2147483756" r:id="rId4"/>
    <p:sldLayoutId id="2147483747" r:id="rId5"/>
    <p:sldLayoutId id="2147483749" r:id="rId6"/>
    <p:sldLayoutId id="2147483750" r:id="rId7"/>
    <p:sldLayoutId id="2147483757" r:id="rId8"/>
    <p:sldLayoutId id="2147483758" r:id="rId9"/>
    <p:sldLayoutId id="2147483759" r:id="rId10"/>
    <p:sldLayoutId id="2147483761" r:id="rId11"/>
    <p:sldLayoutId id="21474837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Železniční </a:t>
            </a:r>
            <a:r>
              <a:rPr lang="cs-CZ" dirty="0" err="1" smtClean="0"/>
              <a:t>home</a:t>
            </a:r>
            <a:r>
              <a:rPr lang="cs-CZ" dirty="0" smtClean="0"/>
              <a:t> </a:t>
            </a:r>
            <a:r>
              <a:rPr lang="cs-CZ" dirty="0" err="1" smtClean="0"/>
              <a:t>office</a:t>
            </a:r>
            <a:r>
              <a:rPr lang="cs-CZ" dirty="0" smtClean="0"/>
              <a:t> – technika nemá limity ale… </a:t>
            </a:r>
            <a:r>
              <a:rPr lang="cs-CZ" sz="2400" dirty="0" smtClean="0"/>
              <a:t>legislativa, chuť pro inovace, odvaha pro nová řešení, sladění podmínek různých módů doprav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5"/>
          </p:nvPr>
        </p:nvSpPr>
        <p:spPr>
          <a:xfrm>
            <a:off x="540000" y="6202148"/>
            <a:ext cx="11308123" cy="341632"/>
          </a:xfrm>
        </p:spPr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cs-CZ" dirty="0" smtClean="0"/>
              <a:t>Generální ředitel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540000" y="3861773"/>
            <a:ext cx="11308123" cy="480131"/>
          </a:xfrm>
        </p:spPr>
        <p:txBody>
          <a:bodyPr/>
          <a:lstStyle/>
          <a:p>
            <a:r>
              <a:rPr lang="cs-CZ" dirty="0" smtClean="0"/>
              <a:t>Zdeněk Chrdle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39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B2ABD-C674-ECDD-A1F2-C8F33C16E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DA50B-C61D-776C-7F60-134CB9D2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One</a:t>
            </a:r>
            <a:r>
              <a:rPr lang="cs-CZ" dirty="0"/>
              <a:t> Stop Shop ERA</a:t>
            </a:r>
          </a:p>
        </p:txBody>
      </p:sp>
      <p:sp>
        <p:nvSpPr>
          <p:cNvPr id="10" name="Podnadpis 9">
            <a:extLst>
              <a:ext uri="{FF2B5EF4-FFF2-40B4-BE49-F238E27FC236}">
                <a16:creationId xmlns:a16="http://schemas.microsoft.com/office/drawing/2014/main" id="{F363E956-207C-4503-0AB0-EA7BFF7E187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</a:t>
            </a:r>
            <a:r>
              <a:rPr lang="cs-CZ" dirty="0"/>
              <a:t>2025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4AA5E9-9B27-1D1D-8FB4-BD89B1940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 komunikaci se všemi národními NSA a doložením naplnění požadavků </a:t>
            </a:r>
          </a:p>
          <a:p>
            <a:r>
              <a:rPr lang="cs-CZ" dirty="0"/>
              <a:t>Po komunikaci se všemi národními správci infrastruktury a získání potvrzení, že ETCS na vozidle je kompatibilními se všemi ETCS na všech instalacích (přičemž vše má certifikát shody se shodnými TSI)</a:t>
            </a:r>
          </a:p>
          <a:p>
            <a:r>
              <a:rPr lang="cs-CZ" dirty="0"/>
              <a:t>Veškeré podklady jsou odeslány na ERA</a:t>
            </a:r>
          </a:p>
          <a:p>
            <a:pPr lvl="1"/>
            <a:r>
              <a:rPr lang="cs-CZ" dirty="0"/>
              <a:t>Která provede kontrolu formou komunikace se všemi národními NSA (těmi samými), že vše je naplněno.</a:t>
            </a:r>
          </a:p>
          <a:p>
            <a:pPr lvl="1"/>
            <a:r>
              <a:rPr lang="cs-CZ" dirty="0"/>
              <a:t>Nechá si (stejně jako všechny posuzovatelé NoBo, DeBo, AsBo) zaplatit …</a:t>
            </a:r>
          </a:p>
          <a:p>
            <a:r>
              <a:rPr lang="cs-CZ" i="1" u="sng" dirty="0" smtClean="0"/>
              <a:t>Proto je cena vozidlové ETCS tak závratná a schvalovací procesy trvají roky</a:t>
            </a:r>
            <a:endParaRPr lang="cs-CZ" i="1" u="sng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13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Zátěž železnice, kterou zdaleka nemusí mít silnice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Schvalování vozidel i infrastruktury</a:t>
            </a:r>
          </a:p>
          <a:p>
            <a:r>
              <a:rPr lang="cs-CZ" sz="2400" dirty="0" smtClean="0"/>
              <a:t>DAC digitální automatické spřáhlo</a:t>
            </a:r>
          </a:p>
          <a:p>
            <a:r>
              <a:rPr lang="cs-CZ" sz="2400" dirty="0" smtClean="0"/>
              <a:t>ECM od </a:t>
            </a:r>
            <a:r>
              <a:rPr lang="cs-CZ" sz="2400" dirty="0"/>
              <a:t>16. </a:t>
            </a:r>
            <a:r>
              <a:rPr lang="cs-CZ" sz="2400" dirty="0" smtClean="0"/>
              <a:t>června </a:t>
            </a:r>
            <a:r>
              <a:rPr lang="cs-CZ" sz="2400" dirty="0"/>
              <a:t>2022 musí být v souladu s článkem 15 odst. 5 prováděcího nařízení Komise (EU) 2019/779 všechny osoby zabezpečující údržbu drážních vozidel k této činnosti </a:t>
            </a:r>
            <a:r>
              <a:rPr lang="cs-CZ" sz="2400" dirty="0" smtClean="0"/>
              <a:t>certifikovány</a:t>
            </a:r>
          </a:p>
          <a:p>
            <a:r>
              <a:rPr lang="cs-CZ" sz="2400" dirty="0" smtClean="0"/>
              <a:t>Radiostanice s funkčností TRS, GSM-R </a:t>
            </a:r>
          </a:p>
          <a:p>
            <a:r>
              <a:rPr lang="cs-CZ" sz="2400" dirty="0" smtClean="0"/>
              <a:t>Mobilní systém ETCS v současných cenových relacích – schvalovací procesy </a:t>
            </a:r>
          </a:p>
          <a:p>
            <a:r>
              <a:rPr lang="cs-CZ" sz="2400" dirty="0" smtClean="0"/>
              <a:t>Certifikace …….</a:t>
            </a:r>
          </a:p>
          <a:p>
            <a:r>
              <a:rPr lang="cs-CZ" sz="2400" b="1" i="1" dirty="0" smtClean="0"/>
              <a:t>Bezemisní vozidla BEMU – kdy poletí bateriová letadla a kdy pojedou bezemisní kamiony – tedy na baterky ???</a:t>
            </a:r>
            <a:endParaRPr lang="cs-CZ" sz="2400" b="1" i="1" dirty="0"/>
          </a:p>
        </p:txBody>
      </p:sp>
    </p:spTree>
    <p:extLst>
      <p:ext uri="{BB962C8B-B14F-4D97-AF65-F5344CB8AC3E}">
        <p14:creationId xmlns:p14="http://schemas.microsoft.com/office/powerpoint/2010/main" val="352481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Bezemisní železniční vozidla BEMU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b="1" dirty="0" smtClean="0"/>
              <a:t>Schválené </a:t>
            </a:r>
            <a:r>
              <a:rPr lang="cs-CZ" dirty="0" smtClean="0"/>
              <a:t>vozidlo pro dotace BEMU  - 120 míst – vhodné zejména pro hlavní tratě a zajíždění na tratě regionální </a:t>
            </a:r>
            <a:endParaRPr lang="cs-CZ" dirty="0"/>
          </a:p>
        </p:txBody>
      </p:sp>
      <p:pic>
        <p:nvPicPr>
          <p:cNvPr id="7" name="Picture 2" descr="Bateriová jednotka Škoda, vizualizace. Pramen: Škoda Transpor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2" y="1421475"/>
            <a:ext cx="4621876" cy="27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Bezemisní železniční vozidla BEMU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</a:t>
            </a:r>
            <a:r>
              <a:rPr lang="cs-CZ" dirty="0" err="1" smtClean="0"/>
              <a:t>Pardubicee</a:t>
            </a:r>
            <a:r>
              <a:rPr lang="cs-CZ" dirty="0" smtClean="0"/>
              <a:t> 2025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b="1" dirty="0" smtClean="0"/>
              <a:t>Neschválené</a:t>
            </a:r>
            <a:r>
              <a:rPr lang="cs-CZ" dirty="0" smtClean="0"/>
              <a:t> vozidlo pro čerpání BEMU dotace – </a:t>
            </a:r>
            <a:r>
              <a:rPr lang="cs-CZ" dirty="0" err="1" smtClean="0"/>
              <a:t>Stadler</a:t>
            </a:r>
            <a:r>
              <a:rPr lang="cs-CZ" dirty="0" smtClean="0"/>
              <a:t> RS- ZERO  60 míst  - vhodné zejména pro regionální tratě – proč ? Ví to někdo ??</a:t>
            </a:r>
            <a:endParaRPr lang="cs-CZ" dirty="0"/>
          </a:p>
        </p:txBody>
      </p:sp>
      <p:pic>
        <p:nvPicPr>
          <p:cNvPr id="5" name="Picture 2" descr="Hero produc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5" y="1300534"/>
            <a:ext cx="5228704" cy="280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Závěrečná absurdita pro železnici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Toto bezemisní bateriové vozidlo vozí cestující např. na letiště Ostrava, aby přestoupili na nejméně ekologickou leteckou dopravu </a:t>
            </a:r>
            <a:endParaRPr lang="cs-CZ" dirty="0"/>
          </a:p>
        </p:txBody>
      </p:sp>
      <p:pic>
        <p:nvPicPr>
          <p:cNvPr id="5" name="Picture 2" descr="Bateriová jednotka Škoda, vizualizace. Pramen: Škoda Transpor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" y="1421475"/>
            <a:ext cx="4613564" cy="27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473" y="1413165"/>
            <a:ext cx="4164676" cy="27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07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         Děkuji za pozornost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dělejme na železnici moudré, promyšlené a logické věci </a:t>
            </a:r>
          </a:p>
          <a:p>
            <a:r>
              <a:rPr lang="cs-CZ" dirty="0" smtClean="0"/>
              <a:t>změna není ostuda a nebojme se tedy věci měnit, když zjistíme, že změna je třeba </a:t>
            </a:r>
          </a:p>
          <a:p>
            <a:r>
              <a:rPr lang="cs-CZ" dirty="0" smtClean="0"/>
              <a:t>obklopujme se odborníky a ne dogmatickými a nemyslícími lidmi</a:t>
            </a:r>
          </a:p>
          <a:p>
            <a:r>
              <a:rPr lang="cs-CZ" dirty="0" smtClean="0"/>
              <a:t>nebojme se bojovat za dobré věci a dobrou železnici</a:t>
            </a:r>
          </a:p>
          <a:p>
            <a:r>
              <a:rPr lang="cs-CZ" dirty="0" smtClean="0"/>
              <a:t>uvažujme rozumně nad green </a:t>
            </a:r>
            <a:r>
              <a:rPr lang="cs-CZ" dirty="0" err="1" smtClean="0"/>
              <a:t>dealem</a:t>
            </a:r>
            <a:r>
              <a:rPr lang="cs-CZ" dirty="0" smtClean="0"/>
              <a:t> 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u="sng" dirty="0" err="1" smtClean="0"/>
              <a:t>chrdle.zdenek@azd,cz</a:t>
            </a:r>
            <a:endParaRPr lang="cs-CZ" u="sng" dirty="0" smtClean="0"/>
          </a:p>
        </p:txBody>
      </p:sp>
    </p:spTree>
    <p:extLst>
      <p:ext uri="{BB962C8B-B14F-4D97-AF65-F5344CB8AC3E}">
        <p14:creationId xmlns:p14="http://schemas.microsoft.com/office/powerpoint/2010/main" val="293531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Rozvoj techniky na železnici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Kam směřujeme ??? – Obrovské možnosti techniky pro železnici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997839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tx2"/>
                </a:solidFill>
              </a:rPr>
              <a:t>Zabezpečovací a řídící systémy</a:t>
            </a:r>
          </a:p>
          <a:p>
            <a:r>
              <a:rPr lang="cs-CZ" sz="2800" dirty="0">
                <a:solidFill>
                  <a:schemeClr val="tx2"/>
                </a:solidFill>
              </a:rPr>
              <a:t>Informační technologie</a:t>
            </a:r>
          </a:p>
          <a:p>
            <a:r>
              <a:rPr lang="cs-CZ" sz="2800" dirty="0">
                <a:solidFill>
                  <a:schemeClr val="tx2"/>
                </a:solidFill>
              </a:rPr>
              <a:t>Přenos dat a hlasu</a:t>
            </a:r>
          </a:p>
          <a:p>
            <a:r>
              <a:rPr lang="cs-CZ" sz="2800" dirty="0">
                <a:solidFill>
                  <a:schemeClr val="tx2"/>
                </a:solidFill>
              </a:rPr>
              <a:t>ERTMS, ATO, ASVC a vyšší automatizace</a:t>
            </a:r>
          </a:p>
          <a:p>
            <a:r>
              <a:rPr lang="cs-CZ" sz="2800" dirty="0">
                <a:solidFill>
                  <a:schemeClr val="tx2"/>
                </a:solidFill>
              </a:rPr>
              <a:t>5G, FRMSC </a:t>
            </a:r>
          </a:p>
          <a:p>
            <a:r>
              <a:rPr lang="cs-CZ" sz="2800" dirty="0">
                <a:solidFill>
                  <a:schemeClr val="tx2"/>
                </a:solidFill>
              </a:rPr>
              <a:t>CDP</a:t>
            </a:r>
          </a:p>
          <a:p>
            <a:r>
              <a:rPr lang="cs-CZ" sz="2800" dirty="0" smtClean="0">
                <a:solidFill>
                  <a:schemeClr val="tx2"/>
                </a:solidFill>
              </a:rPr>
              <a:t>CŘAV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>
                <a:solidFill>
                  <a:schemeClr val="tx2"/>
                </a:solidFill>
              </a:rPr>
              <a:t>Automatický vlak na automatizované trati</a:t>
            </a:r>
          </a:p>
          <a:p>
            <a:r>
              <a:rPr lang="cs-CZ" sz="2800" dirty="0">
                <a:solidFill>
                  <a:schemeClr val="tx2"/>
                </a:solidFill>
              </a:rPr>
              <a:t>Alternativní způsoby zajištění provozu železnice</a:t>
            </a:r>
            <a:r>
              <a:rPr lang="cs-CZ" sz="2800" dirty="0"/>
              <a:t> 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225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7F406-50F8-4FD4-9BAD-08448DAA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Centrum řízení autonomních vlaků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4327A6-890F-4721-A2EA-F293B3313CD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B43EF44-174A-436D-BA3A-B9D2A26FD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38" y="1093788"/>
            <a:ext cx="4767262" cy="4767262"/>
          </a:xfrm>
        </p:spPr>
      </p:pic>
    </p:spTree>
    <p:extLst>
      <p:ext uri="{BB962C8B-B14F-4D97-AF65-F5344CB8AC3E}">
        <p14:creationId xmlns:p14="http://schemas.microsoft.com/office/powerpoint/2010/main" val="161249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7F406-50F8-4FD4-9BAD-08448DAA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Centrum řízení dopravy -- CDP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4327A6-890F-4721-A2EA-F293B3313CD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2D6EBAD-C03F-4E6E-BC24-659B12E91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38" y="1093788"/>
            <a:ext cx="4767262" cy="4767262"/>
          </a:xfrm>
        </p:spPr>
      </p:pic>
    </p:spTree>
    <p:extLst>
      <p:ext uri="{BB962C8B-B14F-4D97-AF65-F5344CB8AC3E}">
        <p14:creationId xmlns:p14="http://schemas.microsoft.com/office/powerpoint/2010/main" val="10645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552E9-4D7A-5983-9348-12AEB93179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E0D25C-6509-87D9-C32F-020B54663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AV_Kopidlnka_sestrih_1 min_M">
            <a:hlinkClick r:id="" action="ppaction://media"/>
            <a:extLst>
              <a:ext uri="{FF2B5EF4-FFF2-40B4-BE49-F238E27FC236}">
                <a16:creationId xmlns:a16="http://schemas.microsoft.com/office/drawing/2014/main" id="{36C41A1E-82A1-E07D-0385-C24A9DF35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Požadavky na nové řídící systémy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 2025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u="sng" dirty="0" smtClean="0"/>
              <a:t>Zajištění spolehlivosti a provozuschopnosti železnice                                               </a:t>
            </a:r>
            <a:r>
              <a:rPr lang="cs-CZ" sz="2400" dirty="0" smtClean="0"/>
              <a:t>- odolnost systémů – kybernetická bezpečnost                                                         - alternativní komunikační trasy                                                                                 - alternativní </a:t>
            </a:r>
            <a:r>
              <a:rPr lang="cs-CZ" sz="2400" dirty="0" err="1" smtClean="0"/>
              <a:t>obchozí</a:t>
            </a:r>
            <a:r>
              <a:rPr lang="cs-CZ" sz="2400" dirty="0" smtClean="0"/>
              <a:t> kolejové trasy</a:t>
            </a:r>
          </a:p>
          <a:p>
            <a:r>
              <a:rPr lang="cs-CZ" sz="2400" dirty="0" smtClean="0"/>
              <a:t>Ale vždy mít náhradní způsob řízení železniční dopravy                                          - např. k  </a:t>
            </a:r>
            <a:r>
              <a:rPr lang="cs-CZ" sz="2400" dirty="0"/>
              <a:t>systému </a:t>
            </a:r>
            <a:r>
              <a:rPr lang="cs-CZ" sz="2400" dirty="0" smtClean="0"/>
              <a:t>ETCS </a:t>
            </a:r>
            <a:r>
              <a:rPr lang="cs-CZ" sz="2400" dirty="0"/>
              <a:t>musí </a:t>
            </a:r>
            <a:r>
              <a:rPr lang="cs-CZ" sz="2400" dirty="0" smtClean="0"/>
              <a:t>existovat alternativní systém – stávající návěstní soustava ??</a:t>
            </a:r>
            <a:endParaRPr lang="cs-CZ" sz="2400" dirty="0"/>
          </a:p>
          <a:p>
            <a:r>
              <a:rPr lang="cs-CZ" sz="2400" dirty="0" smtClean="0"/>
              <a:t> Rizikové oblasti – vzduchem vedená komunikace</a:t>
            </a:r>
          </a:p>
          <a:p>
            <a:r>
              <a:rPr lang="cs-CZ" sz="2400" dirty="0" smtClean="0"/>
              <a:t>Příklad řešení na Švestkové dráze – funkční systém ETCS a alternativní systém rozsvícených a zhasnutých návěstidel – bude znamenat i možnost pružného řešení mimořádností i realizace nostalgických jízd</a:t>
            </a:r>
          </a:p>
          <a:p>
            <a:r>
              <a:rPr lang="cs-CZ" sz="2400" dirty="0" smtClean="0"/>
              <a:t>Železnice je prvkem kritické infrastruktury a bezpečnosti naší země – nelze ji vystavit případnému kolapsu</a:t>
            </a:r>
          </a:p>
        </p:txBody>
      </p:sp>
    </p:spTree>
    <p:extLst>
      <p:ext uri="{BB962C8B-B14F-4D97-AF65-F5344CB8AC3E}">
        <p14:creationId xmlns:p14="http://schemas.microsoft.com/office/powerpoint/2010/main" val="17972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Administrativní zátěž železnice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 smtClean="0"/>
              <a:t>Železnice Pardubice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 smtClean="0"/>
              <a:t>může vést reálně až k její závažné redukci</a:t>
            </a:r>
          </a:p>
          <a:p>
            <a:r>
              <a:rPr lang="cs-CZ" sz="2400" dirty="0" smtClean="0"/>
              <a:t>prodražování železnice ve všech oblastech                                                              – to vede zákonitě vede k nárůstu přeprav po silnici</a:t>
            </a:r>
          </a:p>
          <a:p>
            <a:r>
              <a:rPr lang="cs-CZ" sz="2400" dirty="0" smtClean="0"/>
              <a:t>železnice je nejdražší dopravní mód</a:t>
            </a:r>
          </a:p>
          <a:p>
            <a:r>
              <a:rPr lang="cs-CZ" sz="2400" dirty="0" smtClean="0"/>
              <a:t>jen minimum vlaků a to na hlavních tratích jezdí bez nutnosti dotací </a:t>
            </a:r>
          </a:p>
          <a:p>
            <a:r>
              <a:rPr lang="cs-CZ" sz="2400" dirty="0" smtClean="0"/>
              <a:t>zátěž železnice – byrokracie, nesmyslná nařízení, mnohdy zbytečná vybavení, neskutečně složité schvalovací procesy, interoperabilita?? – nejde o ERTMS</a:t>
            </a:r>
          </a:p>
          <a:p>
            <a:r>
              <a:rPr lang="cs-CZ" sz="2400" dirty="0" smtClean="0"/>
              <a:t>cena </a:t>
            </a:r>
            <a:r>
              <a:rPr lang="cs-CZ" sz="2400" dirty="0" err="1" smtClean="0"/>
              <a:t>vlakokilometru</a:t>
            </a:r>
            <a:r>
              <a:rPr lang="cs-CZ" sz="2400" dirty="0" smtClean="0"/>
              <a:t> osobního vlaku je dnes až 300 Kč – autobus 60-80 Kč </a:t>
            </a:r>
          </a:p>
          <a:p>
            <a:r>
              <a:rPr lang="cs-CZ" sz="2400" dirty="0" smtClean="0"/>
              <a:t>Cena jízdenky vlaku obyčejné jízdné např. Litoměřice hor. n.– Most 120 Kč/52 km            - auto 7 </a:t>
            </a:r>
            <a:r>
              <a:rPr lang="cs-CZ" sz="2400" dirty="0" err="1" smtClean="0"/>
              <a:t>lt</a:t>
            </a:r>
            <a:r>
              <a:rPr lang="cs-CZ" sz="2400" dirty="0" smtClean="0"/>
              <a:t>/100 km – tedy 3,5 litru tedy 33 Kč/1lt  celkem 115,50Kč</a:t>
            </a:r>
          </a:p>
          <a:p>
            <a:r>
              <a:rPr lang="cs-CZ" sz="2400" dirty="0" smtClean="0"/>
              <a:t>Co se stane až objednatelé nebudou mít tolik prostředků na placení železnice a to zejména regionální?-kdo ví ??? Neměli bychom něco dělat rychle teď?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87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požadavky pro interoperabilní zástavbu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Česká republika</a:t>
            </a:r>
          </a:p>
          <a:p>
            <a:pPr lvl="1"/>
            <a:r>
              <a:rPr lang="cs-CZ" dirty="0"/>
              <a:t>Testy kompatibility s infrastrukturou (ESC testy) = jako že ETCS na vozidle funguje s ETCS na trati …</a:t>
            </a:r>
          </a:p>
          <a:p>
            <a:pPr lvl="1"/>
            <a:r>
              <a:rPr lang="cs-CZ" dirty="0" err="1"/>
              <a:t>DeBo</a:t>
            </a:r>
            <a:r>
              <a:rPr lang="cs-CZ" dirty="0"/>
              <a:t> … posouzení shody s národními CZ požadavky – vozidlo ale bylo přeci již před tím pro provoz v CZ schváleno … </a:t>
            </a:r>
          </a:p>
          <a:p>
            <a:r>
              <a:rPr lang="cs-CZ" dirty="0"/>
              <a:t>Slovensko</a:t>
            </a:r>
          </a:p>
          <a:p>
            <a:pPr lvl="1"/>
            <a:r>
              <a:rPr lang="cs-CZ" dirty="0"/>
              <a:t>Testy kompatibility (ESC) se slovenským ETCS …</a:t>
            </a:r>
          </a:p>
          <a:p>
            <a:pPr lvl="1"/>
            <a:r>
              <a:rPr lang="cs-CZ" dirty="0" err="1"/>
              <a:t>DeBo</a:t>
            </a:r>
            <a:r>
              <a:rPr lang="cs-CZ" dirty="0"/>
              <a:t> … posouzení shody s národními SK požadavky – vozidlo ale bylo přeci již před tím pro provoz v SK schváleno … </a:t>
            </a:r>
          </a:p>
          <a:p>
            <a:r>
              <a:rPr lang="cs-CZ" dirty="0"/>
              <a:t>Polsko</a:t>
            </a:r>
          </a:p>
          <a:p>
            <a:pPr lvl="1"/>
            <a:r>
              <a:rPr lang="cs-CZ" dirty="0"/>
              <a:t>Testy kompatibility (ESC) s polským ETCS …</a:t>
            </a:r>
          </a:p>
          <a:p>
            <a:pPr lvl="1"/>
            <a:r>
              <a:rPr lang="cs-CZ" dirty="0" err="1"/>
              <a:t>DeBo</a:t>
            </a:r>
            <a:r>
              <a:rPr lang="cs-CZ" dirty="0"/>
              <a:t> … posouzení shody s národními PL požadavky – vozidlo ale bylo přeci již před tím pro provoz v PL schváleno …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0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Retrofit vozidla – vybavení OBU ETCS a schválení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11172973" cy="476738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Výchozí vozidlo schváleno pro provoz ve 3 státech EU (CZ, SK, PL)</a:t>
            </a:r>
          </a:p>
          <a:p>
            <a:r>
              <a:rPr lang="cs-CZ" dirty="0"/>
              <a:t>Proveden retrofit – instalace OBU ETCS – interoperabilní systém</a:t>
            </a:r>
          </a:p>
          <a:p>
            <a:r>
              <a:rPr lang="cs-CZ" dirty="0"/>
              <a:t>Schválení po změně znamená …</a:t>
            </a:r>
          </a:p>
          <a:p>
            <a:pPr lvl="1"/>
            <a:r>
              <a:rPr lang="cs-CZ" dirty="0"/>
              <a:t>NoBo certifikace subsystémové zástavby</a:t>
            </a:r>
          </a:p>
          <a:p>
            <a:pPr lvl="2"/>
            <a:r>
              <a:rPr lang="cs-CZ" dirty="0"/>
              <a:t>Dle TSI RST (</a:t>
            </a:r>
            <a:r>
              <a:rPr lang="cs-CZ" dirty="0" err="1"/>
              <a:t>RollingStock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Dle TSI CCS (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Command</a:t>
            </a:r>
            <a:r>
              <a:rPr lang="cs-CZ" dirty="0"/>
              <a:t> </a:t>
            </a:r>
            <a:r>
              <a:rPr lang="cs-CZ" dirty="0" err="1"/>
              <a:t>Signalling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AsBo posouzení změny</a:t>
            </a:r>
          </a:p>
          <a:p>
            <a:pPr lvl="2"/>
            <a:r>
              <a:rPr lang="cs-CZ" dirty="0"/>
              <a:t>V rozsahu CCS</a:t>
            </a:r>
          </a:p>
          <a:p>
            <a:pPr lvl="2"/>
            <a:r>
              <a:rPr lang="cs-CZ" dirty="0"/>
              <a:t>V rozsahu celého vozidla (RST + CCS)</a:t>
            </a:r>
          </a:p>
          <a:p>
            <a:pPr lvl="1"/>
            <a:r>
              <a:rPr lang="cs-CZ" dirty="0"/>
              <a:t>Schválení bezpečnosti </a:t>
            </a:r>
          </a:p>
          <a:p>
            <a:pPr lvl="2"/>
            <a:r>
              <a:rPr lang="cs-CZ" dirty="0"/>
              <a:t>ZHB pro provedení zástavby (CENELEC normy)</a:t>
            </a:r>
          </a:p>
          <a:p>
            <a:r>
              <a:rPr lang="cs-CZ" dirty="0"/>
              <a:t>Zdálo by se, že by mělo stačit … ale není tomu tak. Následuje …</a:t>
            </a:r>
          </a:p>
        </p:txBody>
      </p:sp>
      <p:sp>
        <p:nvSpPr>
          <p:cNvPr id="10" name="Podnadpis 9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 smtClean="0"/>
              <a:t>Železnice Pardubice </a:t>
            </a:r>
            <a:r>
              <a:rPr lang="cs-CZ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439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EDB63D5D-8285-48FA-BDDB-2FABACAAE8A8}" vid="{A9E53A2C-E303-477F-A977-DFED7BD4C1B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401CEEF4E0E84B90C0C98DCF22501C" ma:contentTypeVersion="0" ma:contentTypeDescription="Vytvoří nový dokument" ma:contentTypeScope="" ma:versionID="95b8e4d6ceae4bbeabda29705bc33f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cb93c72f33e94aa0d8973920a8bb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6477C6-6D47-456A-946C-537D7F8286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079966-CAF2-4048-8610-2AEECB11BFE8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7092D59-6354-4205-A7B6-27A6289C2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Vlastní návrh</Template>
  <TotalTime>9419</TotalTime>
  <Words>882</Words>
  <Application>Microsoft Office PowerPoint</Application>
  <PresentationFormat>Širokoúhlá obrazovka</PresentationFormat>
  <Paragraphs>120</Paragraphs>
  <Slides>15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Vlastní návrh</vt:lpstr>
      <vt:lpstr>Železniční home office – technika nemá limity ale… legislativa, chuť pro inovace, odvaha pro nová řešení, sladění podmínek různých módů doprav </vt:lpstr>
      <vt:lpstr>Rozvoj techniky na železnici</vt:lpstr>
      <vt:lpstr>Centrum řízení autonomních vlaků </vt:lpstr>
      <vt:lpstr>Centrum řízení dopravy -- CDP </vt:lpstr>
      <vt:lpstr>Prezentace aplikace PowerPoint</vt:lpstr>
      <vt:lpstr>Požadavky na nové řídící systémy</vt:lpstr>
      <vt:lpstr>Administrativní zátěž železnice</vt:lpstr>
      <vt:lpstr>Národní požadavky pro interoperabilní zástavbu</vt:lpstr>
      <vt:lpstr>Retrofit vozidla – vybavení OBU ETCS a schválení</vt:lpstr>
      <vt:lpstr>One Stop Shop ERA</vt:lpstr>
      <vt:lpstr>Zátěž železnice, kterou zdaleka nemusí mít silnice</vt:lpstr>
      <vt:lpstr>Bezemisní železniční vozidla BEMU </vt:lpstr>
      <vt:lpstr>Bezemisní železniční vozidla BEMU</vt:lpstr>
      <vt:lpstr>Závěrečná absurdita pro železnici </vt:lpstr>
      <vt:lpstr>                     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Antonín Diviš</dc:creator>
  <cp:lastModifiedBy>Chrdle Zdeněk, Ing.</cp:lastModifiedBy>
  <cp:revision>197</cp:revision>
  <cp:lastPrinted>2023-01-02T14:13:20Z</cp:lastPrinted>
  <dcterms:created xsi:type="dcterms:W3CDTF">2022-12-28T17:28:41Z</dcterms:created>
  <dcterms:modified xsi:type="dcterms:W3CDTF">2025-04-10T05:42:15Z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0x01010049401CEEF4E0E84B90C0C98DCF22501C</vt:lpwstr>
  </property>
</Properties>
</file>