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6" r:id="rId4"/>
  </p:sldMasterIdLst>
  <p:notesMasterIdLst>
    <p:notesMasterId r:id="rId14"/>
  </p:notesMasterIdLst>
  <p:handoutMasterIdLst>
    <p:handoutMasterId r:id="rId15"/>
  </p:handoutMasterIdLst>
  <p:sldIdLst>
    <p:sldId id="271" r:id="rId5"/>
    <p:sldId id="258" r:id="rId6"/>
    <p:sldId id="272" r:id="rId7"/>
    <p:sldId id="273" r:id="rId8"/>
    <p:sldId id="274" r:id="rId9"/>
    <p:sldId id="275" r:id="rId10"/>
    <p:sldId id="276" r:id="rId11"/>
    <p:sldId id="277" r:id="rId12"/>
    <p:sldId id="270" r:id="rId13"/>
  </p:sldIdLst>
  <p:sldSz cx="12192000" cy="6858000"/>
  <p:notesSz cx="6858000" cy="9144000"/>
  <p:embeddedFontLst>
    <p:embeddedFont>
      <p:font typeface="BankGothic Md BT" panose="020B0807020203060204"/>
      <p:regular r:id="rId16"/>
    </p:embeddedFont>
    <p:embeddedFont>
      <p:font typeface="Wingdings 2" panose="05020102010507070707" pitchFamily="18" charset="2"/>
      <p:regular r:id="rId17"/>
    </p:embeddedFont>
  </p:embeddedFontLst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296" userDrawn="1">
          <p15:clr>
            <a:srgbClr val="A4A3A4"/>
          </p15:clr>
        </p15:guide>
        <p15:guide id="4" orient="horz" pos="41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010" autoAdjust="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>
        <p:guide orient="horz" pos="2160"/>
        <p:guide pos="3840"/>
        <p:guide pos="7296"/>
        <p:guide orient="horz" pos="41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2" d="100"/>
          <a:sy n="52" d="100"/>
        </p:scale>
        <p:origin x="2680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FA54479-069A-44D1-81AA-A530B04B29A1}" type="datetime1">
              <a:rPr lang="cs-CZ" smtClean="0"/>
              <a:t>10.04.2025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64E50CC-F33A-4EF4-9F12-93EC4A21A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32950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E2DD2B2-DDEB-4FFE-A021-6E01126D45CE}" type="datetime1">
              <a:rPr lang="cs-CZ" noProof="0" smtClean="0"/>
              <a:t>10.04.2025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2674CE4-FBD8-4481-AEFB-CA53E599A745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2732681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cs-CZ" dirty="0"/>
              <a:t>Čím bude prezentace pro posluchače prospěšná: Dospělí posluchači se o předmět více zajímají, pokud vědí, v čem a proč je pro ně důležitý.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cs-CZ" dirty="0"/>
              <a:t>Úroveň odborných znalostí prezentujícího v tomto předmětu: Uveďte stručně svoje zkušenosti a znalosti v této oblasti nebo vysvětlete, proč by vám měli účastníci naslouchat.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867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52D14-0F9B-F2C4-B98F-00BAECD88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>
            <a:extLst>
              <a:ext uri="{FF2B5EF4-FFF2-40B4-BE49-F238E27FC236}">
                <a16:creationId xmlns:a16="http://schemas.microsoft.com/office/drawing/2014/main" id="{85561540-BF7B-47D9-EA40-242FB29425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2607F21-56A9-9718-3D0E-432B5187B6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cs-CZ" dirty="0"/>
              <a:t>Čím bude prezentace pro posluchače prospěšná: Dospělí posluchači se o předmět více zajímají, pokud vědí, v čem a proč je pro ně důležitý.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cs-CZ" dirty="0"/>
              <a:t>Úroveň odborných znalostí prezentujícího v tomto předmětu: Uveďte stručně svoje zkušenosti a znalosti v této oblasti nebo vysvětlete, proč by vám měli účastníci naslouchat.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8B25901-DE88-F028-67F3-29896A6DFA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094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6C847-D1F5-8835-E972-7B3F1FA60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>
            <a:extLst>
              <a:ext uri="{FF2B5EF4-FFF2-40B4-BE49-F238E27FC236}">
                <a16:creationId xmlns:a16="http://schemas.microsoft.com/office/drawing/2014/main" id="{89AF1002-D35E-DE56-4F42-747865CF9C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D376220-DB50-86CA-F0F8-38E7371D07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cs-CZ" dirty="0"/>
              <a:t>Čím bude prezentace pro posluchače prospěšná: Dospělí posluchači se o předmět více zajímají, pokud vědí, v čem a proč je pro ně důležitý.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cs-CZ" dirty="0"/>
              <a:t>Úroveň odborných znalostí prezentujícího v tomto předmětu: Uveďte stručně svoje zkušenosti a znalosti v této oblasti nebo vysvětlete, proč by vám měli účastníci naslouchat.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5D55ED8-AE4A-C8D2-C17B-C19B843F50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555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50126-C87A-EE95-B131-02B10F053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>
            <a:extLst>
              <a:ext uri="{FF2B5EF4-FFF2-40B4-BE49-F238E27FC236}">
                <a16:creationId xmlns:a16="http://schemas.microsoft.com/office/drawing/2014/main" id="{300E62F1-8560-199C-D218-C7E6D0D715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14087B1-5E93-5421-6BD7-C7E6176C79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cs-CZ" dirty="0"/>
              <a:t>Čím bude prezentace pro posluchače prospěšná: Dospělí posluchači se o předmět více zajímají, pokud vědí, v čem a proč je pro ně důležitý.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cs-CZ" dirty="0"/>
              <a:t>Úroveň odborných znalostí prezentujícího v tomto předmětu: Uveďte stručně svoje zkušenosti a znalosti v této oblasti nebo vysvětlete, proč by vám měli účastníci naslouchat.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AD8EDB6-5FFF-4B36-691E-90C5033E15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4603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5BC93-5CA4-D760-F3AB-9E6FD7B8E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>
            <a:extLst>
              <a:ext uri="{FF2B5EF4-FFF2-40B4-BE49-F238E27FC236}">
                <a16:creationId xmlns:a16="http://schemas.microsoft.com/office/drawing/2014/main" id="{57479BD2-FAFB-3EC8-1BC0-926E6D6BEE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DFCAFA9-2A91-B45C-70E9-652CDC081D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cs-CZ" dirty="0"/>
              <a:t>Čím bude prezentace pro posluchače prospěšná: Dospělí posluchači se o předmět více zajímají, pokud vědí, v čem a proč je pro ně důležitý.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cs-CZ" dirty="0"/>
              <a:t>Úroveň odborných znalostí prezentujícího v tomto předmětu: Uveďte stručně svoje zkušenosti a znalosti v této oblasti nebo vysvětlete, proč by vám měli účastníci naslouchat.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4188FD6-4816-105E-83D8-1EAED68569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1421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B8311-9433-02D8-3123-A58E1635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>
            <a:extLst>
              <a:ext uri="{FF2B5EF4-FFF2-40B4-BE49-F238E27FC236}">
                <a16:creationId xmlns:a16="http://schemas.microsoft.com/office/drawing/2014/main" id="{38ABB992-1399-B34F-4290-5825602AAA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E04A070-24CA-4D68-95C3-569E96468A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cs-CZ" dirty="0"/>
              <a:t>Čím bude prezentace pro posluchače prospěšná: Dospělí posluchači se o předmět více zajímají, pokud vědí, v čem a proč je pro ně důležitý.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cs-CZ" dirty="0"/>
              <a:t>Úroveň odborných znalostí prezentujícího v tomto předmětu: Uveďte stručně svoje zkušenosti a znalosti v této oblasti nebo vysvětlete, proč by vám měli účastníci naslouchat.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EE60030-DAEB-B4AA-2CD2-8421434B4C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3193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3BFAA-48E7-923C-3B8D-38A7B7B81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>
            <a:extLst>
              <a:ext uri="{FF2B5EF4-FFF2-40B4-BE49-F238E27FC236}">
                <a16:creationId xmlns:a16="http://schemas.microsoft.com/office/drawing/2014/main" id="{2A0DF89D-D89F-0132-E9C4-750CD19D3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C5FBDB4-9AF9-AE18-F397-00B4B4211D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cs-CZ" dirty="0"/>
              <a:t>Čím bude prezentace pro posluchače prospěšná: Dospělí posluchači se o předmět více zajímají, pokud vědí, v čem a proč je pro ně důležitý.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cs-CZ" dirty="0"/>
              <a:t>Úroveň odborných znalostí prezentujícího v tomto předmětu: Uveďte stručně svoje zkušenosti a znalosti v této oblasti nebo vysvětlete, proč by vám měli účastníci naslouchat.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E15756C-E112-B2A2-9C83-84347C1E51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7784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2674CE4-FBD8-4481-AEFB-CA53E599A74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3412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/>
          <p:cNvSpPr/>
          <p:nvPr/>
        </p:nvSpPr>
        <p:spPr>
          <a:xfrm>
            <a:off x="3245537" y="443980"/>
            <a:ext cx="8946463" cy="244676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cs-CZ" sz="1800" noProof="0" dirty="0"/>
          </a:p>
        </p:txBody>
      </p:sp>
      <p:sp>
        <p:nvSpPr>
          <p:cNvPr id="9" name="Podnadpis 8"/>
          <p:cNvSpPr>
            <a:spLocks noGrp="1"/>
          </p:cNvSpPr>
          <p:nvPr>
            <p:ph type="subTitle" idx="1" hasCustomPrompt="1"/>
          </p:nvPr>
        </p:nvSpPr>
        <p:spPr>
          <a:xfrm>
            <a:off x="1117451" y="1348358"/>
            <a:ext cx="9857127" cy="1191409"/>
          </a:xfrm>
        </p:spPr>
        <p:txBody>
          <a:bodyPr rtlCol="0">
            <a:normAutofit/>
          </a:bodyPr>
          <a:lstStyle>
            <a:lvl1pPr marL="64008" indent="0" algn="l">
              <a:buNone/>
              <a:defRPr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0F6FFFB5-02A7-43FD-B581-9FCCCEB3BD3C}"/>
              </a:ext>
            </a:extLst>
          </p:cNvPr>
          <p:cNvSpPr/>
          <p:nvPr userDrawn="1"/>
        </p:nvSpPr>
        <p:spPr>
          <a:xfrm>
            <a:off x="-4278" y="443981"/>
            <a:ext cx="713193" cy="244676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cs-CZ" sz="1800" noProof="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2892EEC-E773-4B3F-A891-FEB74C6989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22" y="400035"/>
            <a:ext cx="2363138" cy="316325"/>
          </a:xfrm>
          <a:prstGeom prst="rect">
            <a:avLst/>
          </a:prstGeom>
        </p:spPr>
      </p:pic>
      <p:sp>
        <p:nvSpPr>
          <p:cNvPr id="32" name="Obdélník 31">
            <a:extLst>
              <a:ext uri="{FF2B5EF4-FFF2-40B4-BE49-F238E27FC236}">
                <a16:creationId xmlns:a16="http://schemas.microsoft.com/office/drawing/2014/main" id="{B8A9DDC3-36A2-49FA-91BE-4E2B42236EF7}"/>
              </a:ext>
            </a:extLst>
          </p:cNvPr>
          <p:cNvSpPr/>
          <p:nvPr userDrawn="1"/>
        </p:nvSpPr>
        <p:spPr>
          <a:xfrm>
            <a:off x="-4278" y="6115050"/>
            <a:ext cx="12196278" cy="743786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eaLnBrk="1" latinLnBrk="0" hangingPunct="1"/>
            <a:endParaRPr kumimoji="0" lang="cs-CZ" sz="1800" noProof="0" dirty="0">
              <a:latin typeface="BankGothic Md BT" panose="020B0807020203060204" pitchFamily="34" charset="0"/>
            </a:endParaRPr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AB0C4930-7631-4406-9FE4-5A0A61E04B90}"/>
              </a:ext>
            </a:extLst>
          </p:cNvPr>
          <p:cNvSpPr/>
          <p:nvPr userDrawn="1"/>
        </p:nvSpPr>
        <p:spPr>
          <a:xfrm>
            <a:off x="0" y="5972735"/>
            <a:ext cx="12196278" cy="76019"/>
          </a:xfrm>
          <a:prstGeom prst="rect">
            <a:avLst/>
          </a:prstGeom>
          <a:solidFill>
            <a:srgbClr val="FF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cs-CZ" sz="1800" noProof="0" dirty="0"/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23018593-6DAA-448E-B5CA-F80037A926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50" y="2362235"/>
            <a:ext cx="4778474" cy="393034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556F3D4-4719-450C-B1C3-8BE2DEFC05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53" y="6289845"/>
            <a:ext cx="4278794" cy="388252"/>
          </a:xfrm>
          <a:prstGeom prst="rect">
            <a:avLst/>
          </a:prstGeom>
        </p:spPr>
      </p:pic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4FCD298A-7FA8-49EF-B3CB-04E5738251B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17600" y="2687638"/>
            <a:ext cx="7092950" cy="1784350"/>
          </a:xfrm>
        </p:spPr>
        <p:txBody>
          <a:bodyPr/>
          <a:lstStyle>
            <a:lvl1pPr marL="10972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60115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Autofit/>
          </a:bodyPr>
          <a:lstStyle>
            <a:lvl1pPr rtl="0"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cs-CZ" dirty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marL="365760" indent="-256032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8368" indent="-246888">
              <a:buSzPct val="5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23544" indent="-219456">
              <a:buSzPct val="5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79576" indent="-201168">
              <a:buSzPct val="5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89888" indent="-182880">
              <a:buSzPct val="5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/>
            </a:lvl6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kumimoji="0" lang="cs-CZ" noProof="0" dirty="0"/>
          </a:p>
        </p:txBody>
      </p:sp>
    </p:spTree>
    <p:extLst>
      <p:ext uri="{BB962C8B-B14F-4D97-AF65-F5344CB8AC3E}">
        <p14:creationId xmlns:p14="http://schemas.microsoft.com/office/powerpoint/2010/main" val="359430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Autofit/>
          </a:bodyPr>
          <a:lstStyle>
            <a:lvl1pPr rtl="0">
              <a:defRPr sz="3600" b="1"/>
            </a:lvl1pPr>
          </a:lstStyle>
          <a:p>
            <a:pPr rtl="0"/>
            <a:r>
              <a:rPr lang="cs-CZ" dirty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229711"/>
            <a:ext cx="5384800" cy="4963860"/>
          </a:xfrm>
        </p:spPr>
        <p:txBody>
          <a:bodyPr rtlCol="0"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kumimoji="0"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229710"/>
            <a:ext cx="5384800" cy="4963861"/>
          </a:xfrm>
        </p:spPr>
        <p:txBody>
          <a:bodyPr rtlCol="0"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kumimoji="0" lang="cs-CZ" noProof="0" dirty="0"/>
          </a:p>
        </p:txBody>
      </p:sp>
    </p:spTree>
    <p:extLst>
      <p:ext uri="{BB962C8B-B14F-4D97-AF65-F5344CB8AC3E}">
        <p14:creationId xmlns:p14="http://schemas.microsoft.com/office/powerpoint/2010/main" val="34464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0" orient="horz" pos="2160">
          <p15:clr>
            <a:srgbClr val="FBAE40"/>
          </p15:clr>
        </p15:guide>
        <p15:guide id="1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E4FF51C6-EBDC-4F64-A828-E02F9F7756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600" b="1"/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82195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6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rtlCol="0" anchor="b"/>
          <a:lstStyle>
            <a:lvl1pPr algn="l" rtl="0">
              <a:buNone/>
              <a:defRPr sz="1800" b="1"/>
            </a:lvl1pPr>
          </a:lstStyle>
          <a:p>
            <a:pPr rtl="0"/>
            <a:r>
              <a:rPr lang="cs-CZ" dirty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37226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kumimoji="0"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137825"/>
          </a:xfrm>
        </p:spPr>
        <p:txBody>
          <a:bodyPr rtlCol="0"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9868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80946" y="777766"/>
            <a:ext cx="782404" cy="5349763"/>
          </a:xfrm>
        </p:spPr>
        <p:txBody>
          <a:bodyPr vert="vert270" lIns="45720" tIns="0" rIns="45720" rtlCol="0" anchor="t"/>
          <a:lstStyle>
            <a:lvl1pPr algn="ctr" rtl="0">
              <a:buNone/>
              <a:defRPr sz="2000" b="1"/>
            </a:lvl1pPr>
          </a:lstStyle>
          <a:p>
            <a:pPr rtl="0"/>
            <a:r>
              <a:rPr lang="cs-CZ" dirty="0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538228" y="777765"/>
            <a:ext cx="6096000" cy="5349765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 rtlCol="0"/>
          <a:lstStyle>
            <a:lvl1pPr marL="0" indent="0" rtl="0">
              <a:buNone/>
              <a:defRPr sz="3200"/>
            </a:lvl1pPr>
          </a:lstStyle>
          <a:p>
            <a:pPr rtl="0"/>
            <a:r>
              <a:rPr lang="cs-CZ" noProof="0" dirty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710068" y="3274309"/>
            <a:ext cx="3862256" cy="2853220"/>
          </a:xfrm>
        </p:spPr>
        <p:txBody>
          <a:bodyPr lIns="0" tIns="0" rIns="45720"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88361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171450" y="628650"/>
            <a:ext cx="11830050" cy="596646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 rtlCol="0"/>
          <a:lstStyle>
            <a:lvl1pPr marL="0" indent="0" rtl="0">
              <a:buNone/>
              <a:defRPr sz="3200"/>
            </a:lvl1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5187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délník 24">
            <a:extLst>
              <a:ext uri="{FF2B5EF4-FFF2-40B4-BE49-F238E27FC236}">
                <a16:creationId xmlns:a16="http://schemas.microsoft.com/office/drawing/2014/main" id="{BD55F7FB-F93E-48A9-B42F-DFC669951D32}"/>
              </a:ext>
            </a:extLst>
          </p:cNvPr>
          <p:cNvSpPr/>
          <p:nvPr userDrawn="1"/>
        </p:nvSpPr>
        <p:spPr>
          <a:xfrm>
            <a:off x="-4278" y="6459322"/>
            <a:ext cx="12196278" cy="399514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eaLnBrk="1" latinLnBrk="0" hangingPunct="1"/>
            <a:endParaRPr kumimoji="0" lang="cs-CZ" sz="1800" noProof="0" dirty="0">
              <a:latin typeface="BankGothic Md BT" panose="020B0807020203060204" pitchFamily="34" charset="0"/>
            </a:endParaRPr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609600" y="664428"/>
            <a:ext cx="10972800" cy="470689"/>
          </a:xfrm>
          <a:prstGeom prst="rect">
            <a:avLst/>
          </a:prstGeom>
        </p:spPr>
        <p:txBody>
          <a:bodyPr vert="horz" rtlCol="0" anchor="ctr">
            <a:noAutofit/>
          </a:bodyPr>
          <a:lstStyle/>
          <a:p>
            <a:pPr rtl="0"/>
            <a:r>
              <a:rPr lang="cs-CZ" dirty="0"/>
              <a:t>KLIKNUTÍM LZE UPRAVIT STYL.</a:t>
            </a:r>
            <a:endParaRPr lang="cs-CZ" noProof="0" dirty="0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609600" y="1209183"/>
            <a:ext cx="10972800" cy="4981357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556EC3D7-A584-47E0-AC99-02E3A5CDC471}"/>
              </a:ext>
            </a:extLst>
          </p:cNvPr>
          <p:cNvSpPr/>
          <p:nvPr userDrawn="1"/>
        </p:nvSpPr>
        <p:spPr>
          <a:xfrm>
            <a:off x="3245537" y="268413"/>
            <a:ext cx="8946463" cy="244676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cs-CZ" sz="1800" noProof="0" dirty="0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5165F2C5-C72D-4631-BCC1-889A4F873A6A}"/>
              </a:ext>
            </a:extLst>
          </p:cNvPr>
          <p:cNvSpPr/>
          <p:nvPr userDrawn="1"/>
        </p:nvSpPr>
        <p:spPr>
          <a:xfrm>
            <a:off x="-4278" y="268414"/>
            <a:ext cx="713193" cy="244676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cs-CZ" sz="1800" noProof="0" dirty="0"/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10CB3204-7C6E-425D-934C-7A4FD2E9004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22" y="224468"/>
            <a:ext cx="2363138" cy="316325"/>
          </a:xfrm>
          <a:prstGeom prst="rect">
            <a:avLst/>
          </a:prstGeom>
        </p:spPr>
      </p:pic>
      <p:sp>
        <p:nvSpPr>
          <p:cNvPr id="26" name="Obdélník 25">
            <a:extLst>
              <a:ext uri="{FF2B5EF4-FFF2-40B4-BE49-F238E27FC236}">
                <a16:creationId xmlns:a16="http://schemas.microsoft.com/office/drawing/2014/main" id="{046904BA-7C46-4E7B-AD5F-14D4C0414AAA}"/>
              </a:ext>
            </a:extLst>
          </p:cNvPr>
          <p:cNvSpPr/>
          <p:nvPr userDrawn="1"/>
        </p:nvSpPr>
        <p:spPr>
          <a:xfrm>
            <a:off x="0" y="6309237"/>
            <a:ext cx="12196278" cy="76019"/>
          </a:xfrm>
          <a:prstGeom prst="rect">
            <a:avLst/>
          </a:prstGeom>
          <a:solidFill>
            <a:srgbClr val="FF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cs-CZ" sz="1800" noProof="0" dirty="0"/>
          </a:p>
        </p:txBody>
      </p:sp>
      <p:pic>
        <p:nvPicPr>
          <p:cNvPr id="42" name="Obrázek 41">
            <a:extLst>
              <a:ext uri="{FF2B5EF4-FFF2-40B4-BE49-F238E27FC236}">
                <a16:creationId xmlns:a16="http://schemas.microsoft.com/office/drawing/2014/main" id="{365CCF52-F55E-472F-9090-5F5293EBE7A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899" y="5225350"/>
            <a:ext cx="1675181" cy="153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7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0" r:id="rId3"/>
    <p:sldLayoutId id="2147483702" r:id="rId4"/>
    <p:sldLayoutId id="2147483703" r:id="rId5"/>
    <p:sldLayoutId id="2147483704" r:id="rId6"/>
    <p:sldLayoutId id="2147483705" r:id="rId7"/>
    <p:sldLayoutId id="2147483706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>
            <a:lumMod val="75000"/>
          </a:schemeClr>
        </a:buClr>
        <a:buSzPct val="70000"/>
        <a:buFontTx/>
        <a:buBlip>
          <a:blip r:embed="rId12"/>
        </a:buBlip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>
            <a:lumMod val="75000"/>
          </a:schemeClr>
        </a:buClr>
        <a:buSzPct val="70000"/>
        <a:buFontTx/>
        <a:buBlip>
          <a:blip r:embed="rId12"/>
        </a:buBlip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SzPct val="70000"/>
        <a:buFontTx/>
        <a:buBlip>
          <a:blip r:embed="rId12"/>
        </a:buBlip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SzPct val="70000"/>
        <a:buFontTx/>
        <a:buBlip>
          <a:blip r:embed="rId12"/>
        </a:buBlip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SzPct val="70000"/>
        <a:buFontTx/>
        <a:buBlip>
          <a:blip r:embed="rId12"/>
        </a:buBlip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>
          <p15:clr>
            <a:srgbClr val="F26B43"/>
          </p15:clr>
        </p15:guide>
        <p15:guide id="1" pos="3840">
          <p15:clr>
            <a:srgbClr val="F26B43"/>
          </p15:clr>
        </p15:guide>
        <p15:guide id="2" orient="horz" pos="41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D9130F38-CD96-4092-A45B-32D9D3B371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806" y="1727842"/>
            <a:ext cx="9857127" cy="1191409"/>
          </a:xfrm>
        </p:spPr>
        <p:txBody>
          <a:bodyPr>
            <a:noAutofit/>
          </a:bodyPr>
          <a:lstStyle/>
          <a:p>
            <a:pPr algn="ctr"/>
            <a:r>
              <a:rPr lang="cs-CZ" sz="4400" dirty="0"/>
              <a:t>Technologie STARMON </a:t>
            </a:r>
          </a:p>
          <a:p>
            <a:pPr algn="ctr"/>
            <a:r>
              <a:rPr lang="cs-CZ" sz="4400" dirty="0"/>
              <a:t>a </a:t>
            </a:r>
          </a:p>
          <a:p>
            <a:pPr algn="ctr"/>
            <a:r>
              <a:rPr lang="cs-CZ" sz="4400" dirty="0" err="1"/>
              <a:t>EjAj</a:t>
            </a:r>
            <a:r>
              <a:rPr lang="cs-CZ" sz="4400" dirty="0"/>
              <a:t> </a:t>
            </a:r>
            <a:r>
              <a:rPr lang="cs-CZ" sz="4400" dirty="0" err="1"/>
              <a:t>jajajaj</a:t>
            </a:r>
            <a:r>
              <a:rPr lang="cs-CZ" sz="4400" dirty="0"/>
              <a:t>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4248BFB-7E98-4BA7-A5D3-6DF459A82C9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33042" y="5372116"/>
            <a:ext cx="4645637" cy="558901"/>
          </a:xfrm>
        </p:spPr>
        <p:txBody>
          <a:bodyPr/>
          <a:lstStyle/>
          <a:p>
            <a:pPr algn="ctr"/>
            <a:r>
              <a:rPr lang="cs-CZ" dirty="0"/>
              <a:t>Jaroslav Mládek</a:t>
            </a:r>
          </a:p>
        </p:txBody>
      </p:sp>
    </p:spTree>
    <p:extLst>
      <p:ext uri="{BB962C8B-B14F-4D97-AF65-F5344CB8AC3E}">
        <p14:creationId xmlns:p14="http://schemas.microsoft.com/office/powerpoint/2010/main" val="271052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738494"/>
            <a:ext cx="10972800" cy="470689"/>
          </a:xfrm>
        </p:spPr>
        <p:txBody>
          <a:bodyPr rtlCol="0">
            <a:noAutofit/>
          </a:bodyPr>
          <a:lstStyle/>
          <a:p>
            <a:pPr algn="ctr" rtl="0"/>
            <a:r>
              <a:rPr lang="cs-CZ" sz="4000" dirty="0"/>
              <a:t>Naše některé významné technologie?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535878"/>
            <a:ext cx="10561608" cy="4192061"/>
          </a:xfrm>
        </p:spPr>
        <p:txBody>
          <a:bodyPr rtlCol="0">
            <a:normAutofit fontScale="77500" lnSpcReduction="20000"/>
          </a:bodyPr>
          <a:lstStyle/>
          <a:p>
            <a:pPr rtl="0"/>
            <a:r>
              <a:rPr lang="cs-CZ" sz="4000" dirty="0"/>
              <a:t>SIRIUS		řešení pro infrastrukturní ZZ</a:t>
            </a:r>
          </a:p>
          <a:p>
            <a:pPr rtl="0"/>
            <a:r>
              <a:rPr lang="cs-CZ" sz="4000" dirty="0"/>
              <a:t>K-2002		stále ještě vyráběné ZZ</a:t>
            </a:r>
          </a:p>
          <a:p>
            <a:pPr rtl="0"/>
            <a:r>
              <a:rPr lang="cs-CZ" sz="4000" dirty="0"/>
              <a:t>ESA-11M	ZZ pro metro</a:t>
            </a:r>
          </a:p>
          <a:p>
            <a:pPr rtl="0"/>
            <a:r>
              <a:rPr lang="cs-CZ" sz="4000" dirty="0" err="1"/>
              <a:t>HaVIS</a:t>
            </a:r>
            <a:r>
              <a:rPr lang="cs-CZ" sz="4000" dirty="0"/>
              <a:t>		informační systém</a:t>
            </a:r>
          </a:p>
          <a:p>
            <a:pPr rtl="0"/>
            <a:r>
              <a:rPr lang="cs-CZ" sz="4000" dirty="0"/>
              <a:t>DJŽV		diagnostika vozidel a infrastruktury</a:t>
            </a:r>
          </a:p>
          <a:p>
            <a:pPr rtl="0"/>
            <a:r>
              <a:rPr lang="cs-CZ" sz="4000" dirty="0"/>
              <a:t>GRADO		vedení dopravní dokumentace</a:t>
            </a:r>
          </a:p>
          <a:p>
            <a:pPr rtl="0"/>
            <a:endParaRPr lang="cs-CZ" sz="4000" dirty="0"/>
          </a:p>
          <a:p>
            <a:pPr marL="109728" indent="0" rtl="0">
              <a:buNone/>
            </a:pPr>
            <a:r>
              <a:rPr lang="cs-CZ" sz="4000" dirty="0"/>
              <a:t>Děláme v oboru vše – návrh, vývoj SW i HW, projekci, konstrukci, výrobu, montáže, údržbu, servis a helpdesk</a:t>
            </a:r>
          </a:p>
        </p:txBody>
      </p:sp>
    </p:spTree>
    <p:extLst>
      <p:ext uri="{BB962C8B-B14F-4D97-AF65-F5344CB8AC3E}">
        <p14:creationId xmlns:p14="http://schemas.microsoft.com/office/powerpoint/2010/main" val="185189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A1872-42F5-15B3-D9D7-CED5090A0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WhatsApp, 2025-03-24 v 11.55.03_04b5bf9b">
            <a:hlinkClick r:id="" action="ppaction://media"/>
            <a:extLst>
              <a:ext uri="{FF2B5EF4-FFF2-40B4-BE49-F238E27FC236}">
                <a16:creationId xmlns:a16="http://schemas.microsoft.com/office/drawing/2014/main" id="{08F663F5-0B26-DB21-6B96-81EF95D83D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159" y="619484"/>
            <a:ext cx="9989389" cy="561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8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29964-5460-E7B4-E3AF-9125EF778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99FDC7-B0C2-E8D1-513D-6ED65896B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38494"/>
            <a:ext cx="10972800" cy="470689"/>
          </a:xfrm>
        </p:spPr>
        <p:txBody>
          <a:bodyPr rtlCol="0">
            <a:noAutofit/>
          </a:bodyPr>
          <a:lstStyle/>
          <a:p>
            <a:pPr algn="ctr" rtl="0"/>
            <a:r>
              <a:rPr lang="cs-CZ" sz="4000" dirty="0"/>
              <a:t>Kde si dovedeme představit AI – 1. příběh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1930E08-7A64-4D7B-5530-78DA6A58F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432" y="1446380"/>
            <a:ext cx="10972800" cy="4566375"/>
          </a:xfrm>
        </p:spPr>
        <p:txBody>
          <a:bodyPr rtlCol="0">
            <a:normAutofit fontScale="70000" lnSpcReduction="20000"/>
          </a:bodyPr>
          <a:lstStyle/>
          <a:p>
            <a:pPr rtl="0"/>
            <a:r>
              <a:rPr lang="cs-CZ" sz="4000" dirty="0"/>
              <a:t> Údržba a servis</a:t>
            </a:r>
          </a:p>
          <a:p>
            <a:pPr marL="109728" indent="0" rtl="0">
              <a:buNone/>
            </a:pPr>
            <a:r>
              <a:rPr lang="cs-CZ" sz="4000" dirty="0"/>
              <a:t>	- analýza diagnostických dat</a:t>
            </a:r>
          </a:p>
          <a:p>
            <a:pPr marL="109728" indent="0" rtl="0">
              <a:buNone/>
            </a:pPr>
            <a:r>
              <a:rPr lang="cs-CZ" sz="4000" dirty="0"/>
              <a:t>	- predikce poruch a údržby</a:t>
            </a:r>
          </a:p>
          <a:p>
            <a:pPr marL="109728" indent="0" rtl="0">
              <a:buNone/>
            </a:pPr>
            <a:r>
              <a:rPr lang="cs-CZ" sz="4000" dirty="0"/>
              <a:t>	- chatbot a virtuální asistence</a:t>
            </a:r>
          </a:p>
          <a:p>
            <a:pPr marL="109728" indent="0" rtl="0">
              <a:buNone/>
            </a:pPr>
            <a:r>
              <a:rPr lang="cs-CZ" sz="4000" dirty="0"/>
              <a:t>	- interaktivní nápověda</a:t>
            </a:r>
          </a:p>
          <a:p>
            <a:pPr marL="109728" indent="0" rtl="0">
              <a:buNone/>
            </a:pPr>
            <a:endParaRPr lang="cs-CZ" sz="4000" dirty="0"/>
          </a:p>
          <a:p>
            <a:pPr marL="109728" indent="0" rtl="0">
              <a:buNone/>
            </a:pPr>
            <a:r>
              <a:rPr lang="cs-CZ" sz="4000" dirty="0"/>
              <a:t>Musíme velice podrobně popsat systém a to podrobněji než člověku. Problémem jsou neustále vyvíjející se podmínky a požadavky. Jak otestovat takový modul AI?</a:t>
            </a:r>
          </a:p>
          <a:p>
            <a:pPr marL="109728" indent="0" rtl="0">
              <a:buNone/>
            </a:pPr>
            <a:endParaRPr lang="cs-CZ" sz="4000" dirty="0"/>
          </a:p>
          <a:p>
            <a:pPr marL="109728" indent="0" rtl="0">
              <a:buNone/>
            </a:pPr>
            <a:r>
              <a:rPr lang="cs-CZ" sz="4000" dirty="0"/>
              <a:t>Dokážete si představit zacykleného virtuálního asistenta v době, kdy před návěstidlem v Chocni stojí rychlík s GŘ SŽ?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25195CB-9B32-A6E7-851C-E60672A4C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428" y="1477537"/>
            <a:ext cx="2401629" cy="195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8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BA538-DB1C-6594-ACE2-84C40ABAA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4277CA-89EA-7DE2-7E75-C35DE0E30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38494"/>
            <a:ext cx="10972800" cy="470689"/>
          </a:xfrm>
        </p:spPr>
        <p:txBody>
          <a:bodyPr rtlCol="0">
            <a:noAutofit/>
          </a:bodyPr>
          <a:lstStyle/>
          <a:p>
            <a:pPr algn="ctr" rtl="0"/>
            <a:r>
              <a:rPr lang="cs-CZ" sz="4000" dirty="0"/>
              <a:t>Kde si dovedeme představit AI – 2. příběh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3B8C99F-70A8-57C4-BD14-354C5E5C8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90853"/>
            <a:ext cx="10972800" cy="4675141"/>
          </a:xfrm>
        </p:spPr>
        <p:txBody>
          <a:bodyPr rtlCol="0">
            <a:normAutofit fontScale="62500" lnSpcReduction="20000"/>
          </a:bodyPr>
          <a:lstStyle/>
          <a:p>
            <a:pPr rtl="0"/>
            <a:r>
              <a:rPr lang="cs-CZ" sz="4000" dirty="0"/>
              <a:t> Testování konfigurace a výstupní kontrola SW modulů</a:t>
            </a:r>
          </a:p>
          <a:p>
            <a:pPr marL="109728" indent="0" rtl="0">
              <a:buNone/>
            </a:pPr>
            <a:r>
              <a:rPr lang="cs-CZ" sz="4000" dirty="0"/>
              <a:t>	- testování SW a konfigurace – definované plány</a:t>
            </a:r>
          </a:p>
          <a:p>
            <a:pPr marL="109728" indent="0" rtl="0">
              <a:buNone/>
            </a:pPr>
            <a:r>
              <a:rPr lang="cs-CZ" sz="4000" dirty="0"/>
              <a:t>	- testování konfigurace na základě projektu (ZT, návod)</a:t>
            </a:r>
          </a:p>
          <a:p>
            <a:pPr marL="109728" indent="0" rtl="0">
              <a:buNone/>
            </a:pPr>
            <a:r>
              <a:rPr lang="cs-CZ" sz="4000" dirty="0"/>
              <a:t>	- </a:t>
            </a:r>
            <a:r>
              <a:rPr lang="cs-CZ" sz="4000" dirty="0" err="1"/>
              <a:t>random</a:t>
            </a:r>
            <a:r>
              <a:rPr lang="cs-CZ" sz="4000" dirty="0"/>
              <a:t> </a:t>
            </a:r>
            <a:r>
              <a:rPr lang="cs-CZ" sz="4000" dirty="0" err="1"/>
              <a:t>crash</a:t>
            </a:r>
            <a:r>
              <a:rPr lang="cs-CZ" sz="4000" dirty="0"/>
              <a:t> test konfigurace mimo základní vzorce</a:t>
            </a:r>
          </a:p>
          <a:p>
            <a:pPr marL="109728" indent="0" rtl="0">
              <a:buNone/>
            </a:pPr>
            <a:endParaRPr lang="cs-CZ" sz="4000" dirty="0"/>
          </a:p>
          <a:p>
            <a:pPr marL="109728" indent="0" rtl="0">
              <a:buNone/>
            </a:pPr>
            <a:r>
              <a:rPr lang="cs-CZ" sz="4000" dirty="0"/>
              <a:t>Musíme zajistit pro AI pochopení projektu. AI musí mít k dispozici definici vstupních dat, výstupních dat a funkce modulů SW. Je třeba definovat testovací scénáře a také zajistit popis výstup z testu.</a:t>
            </a:r>
          </a:p>
          <a:p>
            <a:pPr marL="109728" indent="0" rtl="0">
              <a:buNone/>
            </a:pPr>
            <a:endParaRPr lang="cs-CZ" sz="4000" dirty="0"/>
          </a:p>
          <a:p>
            <a:pPr marL="109728" indent="0" rtl="0">
              <a:buNone/>
            </a:pPr>
            <a:r>
              <a:rPr lang="cs-CZ" sz="4000" dirty="0"/>
              <a:t>Dokážete si představit, že AI udělá chybu, vy víte, že tu chybu udělala, ale nevíte proč? Dnes to testuje člověk a stroj na základě popisu pomocí matice. Kolik času by to stálo naučit AI více?</a:t>
            </a:r>
          </a:p>
          <a:p>
            <a:pPr marL="109728" indent="0" rtl="0">
              <a:buNone/>
            </a:pPr>
            <a:r>
              <a:rPr lang="cs-CZ" sz="4000" dirty="0"/>
              <a:t>Více než čas za který to vykoná dnes člověk?</a:t>
            </a:r>
          </a:p>
        </p:txBody>
      </p:sp>
      <p:pic>
        <p:nvPicPr>
          <p:cNvPr id="2050" name="Picture 2" descr="Vygenerovaný obrázek">
            <a:extLst>
              <a:ext uri="{FF2B5EF4-FFF2-40B4-BE49-F238E27FC236}">
                <a16:creationId xmlns:a16="http://schemas.microsoft.com/office/drawing/2014/main" id="{2FCAAB85-51B3-A83F-853D-E6B278442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212" y="1356527"/>
            <a:ext cx="2509575" cy="16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18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CE7BD-9C15-CEB8-EAE5-E900FC291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792703-E01F-CA22-4A55-5B9EB7387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38494"/>
            <a:ext cx="10972800" cy="470689"/>
          </a:xfrm>
        </p:spPr>
        <p:txBody>
          <a:bodyPr rtlCol="0">
            <a:noAutofit/>
          </a:bodyPr>
          <a:lstStyle/>
          <a:p>
            <a:pPr algn="ctr" rtl="0"/>
            <a:r>
              <a:rPr lang="cs-CZ" sz="4000" dirty="0"/>
              <a:t>Kde si dovedeme představit AI – 3. příběh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098535-6D85-81E9-2BF4-ABE115670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17" y="1344410"/>
            <a:ext cx="10972800" cy="4675141"/>
          </a:xfrm>
        </p:spPr>
        <p:txBody>
          <a:bodyPr rtlCol="0">
            <a:normAutofit fontScale="62500" lnSpcReduction="20000"/>
          </a:bodyPr>
          <a:lstStyle/>
          <a:p>
            <a:pPr rtl="0"/>
            <a:r>
              <a:rPr lang="cs-CZ" sz="4000" dirty="0"/>
              <a:t> Syntéza obrazu a zvuku</a:t>
            </a:r>
          </a:p>
          <a:p>
            <a:pPr marL="109728" indent="0" rtl="0">
              <a:buNone/>
            </a:pPr>
            <a:r>
              <a:rPr lang="cs-CZ" sz="4000" dirty="0"/>
              <a:t>	- využití v systémech pro informování cestujících</a:t>
            </a:r>
          </a:p>
          <a:p>
            <a:pPr marL="109728" indent="0" rtl="0">
              <a:buNone/>
            </a:pPr>
            <a:r>
              <a:rPr lang="cs-CZ" sz="4000" dirty="0"/>
              <a:t>	- využití ve virtuálních asistencích</a:t>
            </a:r>
          </a:p>
          <a:p>
            <a:pPr marL="109728" indent="0" rtl="0">
              <a:buNone/>
            </a:pPr>
            <a:r>
              <a:rPr lang="cs-CZ" sz="4000" dirty="0"/>
              <a:t>	- generování obrazu pro virtuální asistenci</a:t>
            </a:r>
          </a:p>
          <a:p>
            <a:pPr marL="109728" indent="0" rtl="0">
              <a:buNone/>
            </a:pPr>
            <a:r>
              <a:rPr lang="cs-CZ" sz="4000" dirty="0"/>
              <a:t>	- generování obrazu pro 3D modely BIM</a:t>
            </a:r>
          </a:p>
          <a:p>
            <a:pPr marL="109728" indent="0" rtl="0">
              <a:buNone/>
            </a:pPr>
            <a:endParaRPr lang="cs-CZ" sz="4000" dirty="0"/>
          </a:p>
          <a:p>
            <a:pPr marL="109728" indent="0" rtl="0">
              <a:buNone/>
            </a:pPr>
            <a:r>
              <a:rPr lang="cs-CZ" sz="4000" dirty="0"/>
              <a:t>Asi nejjednodušší úloha využití AI. Prověřená v jiných odvětvích, než je železnice a naše systémy. Některé modely již využíváme a nebo s nimi experimentujeme.</a:t>
            </a:r>
          </a:p>
          <a:p>
            <a:pPr marL="109728" indent="0" rtl="0">
              <a:buNone/>
            </a:pPr>
            <a:endParaRPr lang="cs-CZ" sz="4000" dirty="0"/>
          </a:p>
          <a:p>
            <a:pPr marL="109728" indent="0" rtl="0">
              <a:buNone/>
            </a:pPr>
            <a:r>
              <a:rPr lang="cs-CZ" sz="4000" dirty="0"/>
              <a:t>První co naše vývojáře napadlo? Použít můj hlas v našem systému </a:t>
            </a:r>
            <a:r>
              <a:rPr lang="cs-CZ" sz="4000" dirty="0" err="1"/>
              <a:t>StarAlarm</a:t>
            </a:r>
            <a:r>
              <a:rPr lang="cs-CZ" sz="4000" dirty="0"/>
              <a:t>, který slouží jako EPS, ZDPD, přístupový systém a perimetrická ochrana. Za mě dobrý vtípek a první vlaštovka využití AI u nás.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E7AB93F-97FE-04AF-4C4E-8B4E23F3A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374" y="1344410"/>
            <a:ext cx="2826026" cy="188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04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A8518-4E65-8468-EB71-74D026BC5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7742F4-3602-C7B4-417E-CB527C2FB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38494"/>
            <a:ext cx="10972800" cy="470689"/>
          </a:xfrm>
        </p:spPr>
        <p:txBody>
          <a:bodyPr rtlCol="0">
            <a:noAutofit/>
          </a:bodyPr>
          <a:lstStyle/>
          <a:p>
            <a:pPr algn="ctr" rtl="0"/>
            <a:r>
              <a:rPr lang="cs-CZ" sz="4000" dirty="0"/>
              <a:t>Kde si zatím </a:t>
            </a:r>
            <a:r>
              <a:rPr lang="cs-CZ" sz="4000" dirty="0" err="1"/>
              <a:t>NEdovedeme</a:t>
            </a:r>
            <a:r>
              <a:rPr lang="cs-CZ" sz="4000" dirty="0"/>
              <a:t> AI představit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96F4053-7A1C-7F8D-D42E-1F899E1D3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3131"/>
            <a:ext cx="10972800" cy="4675141"/>
          </a:xfrm>
        </p:spPr>
        <p:txBody>
          <a:bodyPr rtlCol="0">
            <a:normAutofit fontScale="62500" lnSpcReduction="20000"/>
          </a:bodyPr>
          <a:lstStyle/>
          <a:p>
            <a:pPr rtl="0"/>
            <a:r>
              <a:rPr lang="cs-CZ" sz="4000" dirty="0"/>
              <a:t> Samotný vývoj aplikací a SW</a:t>
            </a:r>
          </a:p>
          <a:p>
            <a:pPr marL="109728" indent="0" rtl="0">
              <a:buNone/>
            </a:pPr>
            <a:r>
              <a:rPr lang="cs-CZ" sz="4000" dirty="0"/>
              <a:t>	- neznalost podmínek, norem a principů</a:t>
            </a:r>
          </a:p>
          <a:p>
            <a:pPr marL="109728" indent="0" rtl="0">
              <a:buNone/>
            </a:pPr>
            <a:r>
              <a:rPr lang="cs-CZ" sz="4000" dirty="0"/>
              <a:t>	- zatím nedokonalé výstupy kódu</a:t>
            </a:r>
          </a:p>
          <a:p>
            <a:pPr marL="109728" indent="0" rtl="0">
              <a:buNone/>
            </a:pPr>
            <a:r>
              <a:rPr lang="cs-CZ" sz="4000" dirty="0"/>
              <a:t>	- nutnost dodržovat kódový standard</a:t>
            </a:r>
          </a:p>
          <a:p>
            <a:pPr marL="109728" indent="0" rtl="0">
              <a:buNone/>
            </a:pPr>
            <a:r>
              <a:rPr lang="cs-CZ" sz="4000" dirty="0"/>
              <a:t>	- problematická rychlost a optimalizace kódu</a:t>
            </a:r>
          </a:p>
          <a:p>
            <a:pPr marL="109728" indent="0" rtl="0">
              <a:buNone/>
            </a:pPr>
            <a:endParaRPr lang="cs-CZ" sz="4000" dirty="0"/>
          </a:p>
          <a:p>
            <a:pPr rtl="0"/>
            <a:r>
              <a:rPr lang="cs-CZ" sz="4000" dirty="0"/>
              <a:t> Rozbory bezpečnosti</a:t>
            </a:r>
          </a:p>
          <a:p>
            <a:pPr marL="109728" indent="0" rtl="0">
              <a:buNone/>
            </a:pPr>
            <a:r>
              <a:rPr lang="cs-CZ" sz="4000" dirty="0"/>
              <a:t>	- učení standardizace</a:t>
            </a:r>
          </a:p>
          <a:p>
            <a:pPr marL="109728" indent="0" rtl="0">
              <a:buNone/>
            </a:pPr>
            <a:r>
              <a:rPr lang="cs-CZ" sz="4000" dirty="0"/>
              <a:t>	- učení bezpečnostních principů</a:t>
            </a:r>
          </a:p>
          <a:p>
            <a:pPr marL="109728" indent="0" rtl="0">
              <a:buNone/>
            </a:pPr>
            <a:r>
              <a:rPr lang="cs-CZ" sz="4000" dirty="0"/>
              <a:t>	- korelace výsledků návrhu, verifikace a validace</a:t>
            </a:r>
          </a:p>
          <a:p>
            <a:pPr marL="109728" indent="0" rtl="0">
              <a:buNone/>
            </a:pPr>
            <a:r>
              <a:rPr lang="cs-CZ" sz="4000" dirty="0"/>
              <a:t>	- nutnost vysvětlit souvislosti hodnotiteli bezpečnosti</a:t>
            </a:r>
          </a:p>
          <a:p>
            <a:pPr marL="109728" indent="0" rtl="0">
              <a:buNone/>
            </a:pPr>
            <a:endParaRPr lang="cs-CZ" sz="4000" dirty="0"/>
          </a:p>
          <a:p>
            <a:pPr marL="109728" indent="0" rtl="0">
              <a:buNone/>
            </a:pPr>
            <a:r>
              <a:rPr lang="cs-CZ" sz="4000" dirty="0"/>
              <a:t>Bude hodnotitel bezpečnosti důvěřovat AI? Kdo se pod to podepíše? </a:t>
            </a:r>
          </a:p>
        </p:txBody>
      </p:sp>
      <p:pic>
        <p:nvPicPr>
          <p:cNvPr id="4098" name="Picture 2" descr="Vygenerovaný obrázek">
            <a:extLst>
              <a:ext uri="{FF2B5EF4-FFF2-40B4-BE49-F238E27FC236}">
                <a16:creationId xmlns:a16="http://schemas.microsoft.com/office/drawing/2014/main" id="{7C1AEA50-3F37-47E8-869A-26E9CE9BB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668" y="1553131"/>
            <a:ext cx="3474216" cy="231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52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4C28-AB41-24B8-6E39-CE5AED3DA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EB62BAB-C975-8814-18D1-6E2C264BE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91429"/>
            <a:ext cx="10972800" cy="4675141"/>
          </a:xfrm>
        </p:spPr>
        <p:txBody>
          <a:bodyPr rtlCol="0">
            <a:normAutofit/>
          </a:bodyPr>
          <a:lstStyle/>
          <a:p>
            <a:pPr marL="109728" indent="0" algn="ctr" rtl="0">
              <a:buNone/>
            </a:pPr>
            <a:r>
              <a:rPr lang="cs-CZ" sz="4000" dirty="0"/>
              <a:t>Nikdy neříkej nikdy</a:t>
            </a:r>
          </a:p>
          <a:p>
            <a:pPr marL="109728" indent="0" algn="ctr" rtl="0">
              <a:buNone/>
            </a:pPr>
            <a:endParaRPr lang="cs-CZ" sz="4000" dirty="0"/>
          </a:p>
          <a:p>
            <a:pPr marL="109728" indent="0" algn="ctr" rtl="0">
              <a:buNone/>
            </a:pPr>
            <a:r>
              <a:rPr lang="cs-CZ" sz="4000" dirty="0"/>
              <a:t>a</a:t>
            </a:r>
          </a:p>
          <a:p>
            <a:pPr marL="109728" indent="0" algn="ctr" rtl="0">
              <a:buNone/>
            </a:pPr>
            <a:endParaRPr lang="cs-CZ" sz="4000" dirty="0"/>
          </a:p>
          <a:p>
            <a:pPr marL="109728" indent="0" algn="ctr" rtl="0">
              <a:buNone/>
            </a:pPr>
            <a:r>
              <a:rPr lang="cs-CZ" sz="4000" dirty="0"/>
              <a:t>nikdy neříkej, že to nejde :-D, najde se někdo, kdo neví, že to nejde a udělá to. </a:t>
            </a:r>
          </a:p>
        </p:txBody>
      </p:sp>
    </p:spTree>
    <p:extLst>
      <p:ext uri="{BB962C8B-B14F-4D97-AF65-F5344CB8AC3E}">
        <p14:creationId xmlns:p14="http://schemas.microsoft.com/office/powerpoint/2010/main" val="266136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6987" y="3193655"/>
            <a:ext cx="10972800" cy="470689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cs-CZ" dirty="0"/>
              <a:t>Děkuji za pozornost</a:t>
            </a:r>
            <a:br>
              <a:rPr lang="cs-CZ" dirty="0"/>
            </a:br>
            <a:br>
              <a:rPr lang="cs-CZ" dirty="0"/>
            </a:br>
            <a:r>
              <a:rPr lang="cs-CZ" dirty="0"/>
              <a:t>a třeba </a:t>
            </a:r>
            <a:r>
              <a:rPr lang="cs-CZ" dirty="0" err="1"/>
              <a:t>EjAj</a:t>
            </a:r>
            <a:r>
              <a:rPr lang="cs-CZ" dirty="0"/>
              <a:t> u nás čeká právě na VÁS</a:t>
            </a:r>
            <a:br>
              <a:rPr lang="cs-CZ" dirty="0"/>
            </a:br>
            <a:br>
              <a:rPr lang="cs-CZ" dirty="0"/>
            </a:br>
            <a:r>
              <a:rPr lang="cs-CZ" dirty="0"/>
              <a:t>www.starmon.cz</a:t>
            </a:r>
          </a:p>
        </p:txBody>
      </p:sp>
    </p:spTree>
    <p:extLst>
      <p:ext uri="{BB962C8B-B14F-4D97-AF65-F5344CB8AC3E}">
        <p14:creationId xmlns:p14="http://schemas.microsoft.com/office/powerpoint/2010/main" val="68765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Školicí prezentace">
  <a:themeElements>
    <a:clrScheme name="Starmon barvy">
      <a:dk1>
        <a:srgbClr val="000000"/>
      </a:dk1>
      <a:lt1>
        <a:srgbClr val="F2F2F2"/>
      </a:lt1>
      <a:dk2>
        <a:srgbClr val="00B0F0"/>
      </a:dk2>
      <a:lt2>
        <a:srgbClr val="FFFFFF"/>
      </a:lt2>
      <a:accent1>
        <a:srgbClr val="08A5EF"/>
      </a:accent1>
      <a:accent2>
        <a:srgbClr val="FF0000"/>
      </a:accent2>
      <a:accent3>
        <a:srgbClr val="96DBFB"/>
      </a:accent3>
      <a:accent4>
        <a:srgbClr val="DCF3FD"/>
      </a:accent4>
      <a:accent5>
        <a:srgbClr val="4EB3CF"/>
      </a:accent5>
      <a:accent6>
        <a:srgbClr val="51C3F9"/>
      </a:accent6>
      <a:hlink>
        <a:srgbClr val="FF0000"/>
      </a:hlink>
      <a:folHlink>
        <a:srgbClr val="C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_konfer_Pce_2024_JM.potx" id="{3C58CABF-25D0-44FD-BA94-D9D94856F130}" vid="{62400E83-5796-4429-B73C-8A58D55FC8CF}"/>
    </a:ext>
  </a:extLst>
</a:theme>
</file>

<file path=ppt/theme/theme2.xml><?xml version="1.0" encoding="utf-8"?>
<a:theme xmlns:a="http://schemas.openxmlformats.org/drawingml/2006/main" name="Motiv Offic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19ACB689F16146A8A5742CFD814231" ma:contentTypeVersion="2" ma:contentTypeDescription="Vytvoří nový dokument" ma:contentTypeScope="" ma:versionID="5c2f9e0394d61c32e096cb1415db5a90">
  <xsd:schema xmlns:xsd="http://www.w3.org/2001/XMLSchema" xmlns:xs="http://www.w3.org/2001/XMLSchema" xmlns:p="http://schemas.microsoft.com/office/2006/metadata/properties" xmlns:ns2="7739bf03-e7bc-4f32-852d-5ce9aeac4681" targetNamespace="http://schemas.microsoft.com/office/2006/metadata/properties" ma:root="true" ma:fieldsID="1a1f703a2d17a52df8f7b5a7afba8cef" ns2:_="">
    <xsd:import namespace="7739bf03-e7bc-4f32-852d-5ce9aeac46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39bf03-e7bc-4f32-852d-5ce9aeac46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D2E4E1C-0FA4-4F58-8AB9-D3CA7881D3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39bf03-e7bc-4f32-852d-5ce9aeac46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C2CB7E-5567-44D0-A078-676A9BFFC5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4030FE-783D-4612-B319-B44DE1C59DA8}">
  <ds:schemaRefs>
    <ds:schemaRef ds:uri="http://schemas.microsoft.com/office/2006/documentManagement/types"/>
    <ds:schemaRef ds:uri="http://purl.org/dc/terms/"/>
    <ds:schemaRef ds:uri="http://purl.org/dc/dcmitype/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7739bf03-e7bc-4f32-852d-5ce9aeac468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535</TotalTime>
  <Words>913</Words>
  <Application>Microsoft Office PowerPoint</Application>
  <PresentationFormat>Širokoúhlá obrazovka</PresentationFormat>
  <Paragraphs>85</Paragraphs>
  <Slides>9</Slides>
  <Notes>8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Wingdings 2</vt:lpstr>
      <vt:lpstr>Arial</vt:lpstr>
      <vt:lpstr>Calibri</vt:lpstr>
      <vt:lpstr>BankGothic Md BT</vt:lpstr>
      <vt:lpstr>Školicí prezentace</vt:lpstr>
      <vt:lpstr>Prezentace aplikace PowerPoint</vt:lpstr>
      <vt:lpstr>Naše některé významné technologie?</vt:lpstr>
      <vt:lpstr>Prezentace aplikace PowerPoint</vt:lpstr>
      <vt:lpstr>Kde si dovedeme představit AI – 1. příběh</vt:lpstr>
      <vt:lpstr>Kde si dovedeme představit AI – 2. příběh</vt:lpstr>
      <vt:lpstr>Kde si dovedeme představit AI – 3. příběh</vt:lpstr>
      <vt:lpstr>Kde si zatím NEdovedeme AI představit</vt:lpstr>
      <vt:lpstr>Prezentace aplikace PowerPoint</vt:lpstr>
      <vt:lpstr>Děkuji za pozornost  a třeba EjAj u nás čeká právě na VÁS  www.starmon.cz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Zítko</dc:creator>
  <cp:lastModifiedBy>Mládek st. Jaroslav</cp:lastModifiedBy>
  <cp:revision>30</cp:revision>
  <dcterms:created xsi:type="dcterms:W3CDTF">2019-02-26T05:12:29Z</dcterms:created>
  <dcterms:modified xsi:type="dcterms:W3CDTF">2025-04-10T05:50:16Z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0x010100CB19ACB689F16146A8A5742CFD814231</vt:lpwstr>
  </property>
</Properties>
</file>