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512" r:id="rId2"/>
    <p:sldId id="506" r:id="rId3"/>
    <p:sldId id="507" r:id="rId4"/>
    <p:sldId id="257" r:id="rId5"/>
    <p:sldId id="510" r:id="rId6"/>
    <p:sldId id="256" r:id="rId7"/>
  </p:sldIdLst>
  <p:sldSz cx="12192000" cy="6858000"/>
  <p:notesSz cx="6858000" cy="9144000"/>
  <p:embeddedFontLst>
    <p:embeddedFont>
      <p:font typeface="Technika" panose="00000500000000000000" pitchFamily="2" charset="-18"/>
      <p:regular r:id="rId9"/>
      <p:bold r:id="rId10"/>
      <p:italic r:id="rId11"/>
      <p:boldItalic r:id="rId12"/>
    </p:embeddedFont>
    <p:embeddedFont>
      <p:font typeface="Technika Bold" panose="00000800000000000000" pitchFamily="2" charset="-18"/>
      <p:bold r:id="rId13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F"/>
    <a:srgbClr val="27348B"/>
    <a:srgbClr val="F7F3ED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2165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E70D84-5CC1-4AFC-ADB9-D20805424CB9}" type="doc">
      <dgm:prSet loTypeId="urn:microsoft.com/office/officeart/2005/8/layout/vList3" loCatId="picture" qsTypeId="urn:microsoft.com/office/officeart/2005/8/quickstyle/simple1" qsCatId="simple" csTypeId="urn:microsoft.com/office/officeart/2005/8/colors/accent1_1" csCatId="accent1" phldr="1"/>
      <dgm:spPr/>
    </dgm:pt>
    <dgm:pt modelId="{551EDB6A-21C0-41E9-BC71-3BA6884FF082}">
      <dgm:prSet phldrT="[Text]" custT="1"/>
      <dgm:spPr>
        <a:solidFill>
          <a:srgbClr val="F7F3ED"/>
        </a:solidFill>
      </dgm:spPr>
      <dgm:t>
        <a:bodyPr/>
        <a:lstStyle/>
        <a:p>
          <a:pPr>
            <a:buNone/>
          </a:pPr>
          <a:r>
            <a:rPr lang="cs-CZ" sz="2400" b="1" dirty="0">
              <a:solidFill>
                <a:srgbClr val="27348B"/>
              </a:solidFill>
            </a:rPr>
            <a:t>Veřejná doprava a udržitelná mobilita</a:t>
          </a:r>
        </a:p>
        <a:p>
          <a:pPr>
            <a:buNone/>
          </a:pPr>
          <a:r>
            <a:rPr lang="de-DE" sz="1800" dirty="0">
              <a:solidFill>
                <a:srgbClr val="27348B"/>
              </a:solidFill>
            </a:rPr>
            <a:t>D</a:t>
          </a:r>
          <a:r>
            <a:rPr lang="cs-CZ" sz="1800" dirty="0">
              <a:solidFill>
                <a:srgbClr val="27348B"/>
              </a:solidFill>
            </a:rPr>
            <a:t>opravní plánování, chytré technologie v dopravních systémech, interakce dopravy a městského / územního plánování, strategické koncepce udržitelné mobility</a:t>
          </a:r>
        </a:p>
      </dgm:t>
    </dgm:pt>
    <dgm:pt modelId="{9CF81F3F-1AE7-4F55-B7F8-37EB9DF3A8E8}" type="parTrans" cxnId="{6D4228E0-E5EB-486D-8550-D4307A4B0EF6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388E51A7-A071-4E99-844A-DFB713E1A465}" type="sibTrans" cxnId="{6D4228E0-E5EB-486D-8550-D4307A4B0EF6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66FA70C0-9DF2-4877-93E8-F1A6C3BC39EE}">
      <dgm:prSet phldrT="[Text]" custT="1"/>
      <dgm:spPr/>
      <dgm:t>
        <a:bodyPr/>
        <a:lstStyle/>
        <a:p>
          <a:pPr>
            <a:buNone/>
          </a:pPr>
          <a:r>
            <a:rPr lang="cs-CZ" sz="2400" b="1" dirty="0">
              <a:solidFill>
                <a:srgbClr val="27348B"/>
              </a:solidFill>
            </a:rPr>
            <a:t>Logistika a management v dopravě</a:t>
          </a:r>
        </a:p>
        <a:p>
          <a:pPr>
            <a:buNone/>
          </a:pPr>
          <a:r>
            <a:rPr lang="de-DE" sz="1800" dirty="0">
              <a:solidFill>
                <a:srgbClr val="27348B"/>
              </a:solidFill>
            </a:rPr>
            <a:t>T</a:t>
          </a:r>
          <a:r>
            <a:rPr lang="cs-CZ" sz="1800" dirty="0" err="1">
              <a:solidFill>
                <a:srgbClr val="27348B"/>
              </a:solidFill>
            </a:rPr>
            <a:t>echnologie</a:t>
          </a:r>
          <a:r>
            <a:rPr lang="cs-CZ" sz="1800" dirty="0">
              <a:solidFill>
                <a:srgbClr val="27348B"/>
              </a:solidFill>
            </a:rPr>
            <a:t> dopravy v osobní a nákladní dopravě, navrhování provozních koncepcí, řízení a organizace provozu, plánování logistických řetězců, ekonomika v dopravě</a:t>
          </a:r>
        </a:p>
      </dgm:t>
    </dgm:pt>
    <dgm:pt modelId="{236A8568-C191-4F44-8F84-4D32C2D0ABF7}" type="parTrans" cxnId="{D7A03A1C-7CA6-4A01-9155-AE5DF2A3304D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BB9AE05B-D103-4AEE-9949-14F581255A7D}" type="sibTrans" cxnId="{D7A03A1C-7CA6-4A01-9155-AE5DF2A3304D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67B58E1F-6BBF-4CE0-B0D0-5AD8CB36E7F2}">
      <dgm:prSet phldrT="[Text]" custT="1"/>
      <dgm:spPr/>
      <dgm:t>
        <a:bodyPr/>
        <a:lstStyle/>
        <a:p>
          <a:pPr>
            <a:buNone/>
          </a:pPr>
          <a:r>
            <a:rPr lang="cs-CZ" sz="2400" b="1" dirty="0">
              <a:solidFill>
                <a:srgbClr val="27348B"/>
              </a:solidFill>
            </a:rPr>
            <a:t>Dopravní systémy a infrastruktura</a:t>
          </a:r>
        </a:p>
        <a:p>
          <a:pPr>
            <a:buNone/>
          </a:pPr>
          <a:r>
            <a:rPr lang="de-DE" sz="1800" dirty="0">
              <a:solidFill>
                <a:srgbClr val="27348B"/>
              </a:solidFill>
            </a:rPr>
            <a:t>N</a:t>
          </a:r>
          <a:r>
            <a:rPr lang="cs-CZ" sz="1800" dirty="0" err="1">
              <a:solidFill>
                <a:srgbClr val="27348B"/>
              </a:solidFill>
            </a:rPr>
            <a:t>avrhování</a:t>
          </a:r>
          <a:r>
            <a:rPr lang="cs-CZ" sz="1800" dirty="0">
              <a:solidFill>
                <a:srgbClr val="27348B"/>
              </a:solidFill>
            </a:rPr>
            <a:t> a projektování dopravní infrastruktury, řešení interakcí provozu a dopravní infrastruktury v dopravních systémech, vysokorychlostní tratě, dopravní terminály</a:t>
          </a:r>
        </a:p>
      </dgm:t>
    </dgm:pt>
    <dgm:pt modelId="{5E84F4F7-3643-4C66-B174-6E741A5FA04A}" type="parTrans" cxnId="{B13DAEDC-0277-48EE-A3C7-370F4FED6D8C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10C0173D-6C9D-48B8-B9A8-3923BED93450}" type="sibTrans" cxnId="{B13DAEDC-0277-48EE-A3C7-370F4FED6D8C}">
      <dgm:prSet/>
      <dgm:spPr/>
      <dgm:t>
        <a:bodyPr/>
        <a:lstStyle/>
        <a:p>
          <a:endParaRPr lang="cs-CZ" sz="2000">
            <a:solidFill>
              <a:srgbClr val="27348B"/>
            </a:solidFill>
          </a:endParaRPr>
        </a:p>
      </dgm:t>
    </dgm:pt>
    <dgm:pt modelId="{58667A8B-77CB-4722-9C62-5CBDAB8C2835}" type="pres">
      <dgm:prSet presAssocID="{EBE70D84-5CC1-4AFC-ADB9-D20805424CB9}" presName="linearFlow" presStyleCnt="0">
        <dgm:presLayoutVars>
          <dgm:dir/>
          <dgm:resizeHandles val="exact"/>
        </dgm:presLayoutVars>
      </dgm:prSet>
      <dgm:spPr/>
    </dgm:pt>
    <dgm:pt modelId="{65FF19E1-E5B9-4860-87BC-46FBA341BC1C}" type="pres">
      <dgm:prSet presAssocID="{551EDB6A-21C0-41E9-BC71-3BA6884FF082}" presName="composite" presStyleCnt="0"/>
      <dgm:spPr/>
    </dgm:pt>
    <dgm:pt modelId="{176EAD86-350D-475B-B3E6-A77F71D2E012}" type="pres">
      <dgm:prSet presAssocID="{551EDB6A-21C0-41E9-BC71-3BA6884FF082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7C1486D9-32B4-44B4-BDCC-F8E4AF93157D}" type="pres">
      <dgm:prSet presAssocID="{551EDB6A-21C0-41E9-BC71-3BA6884FF082}" presName="txShp" presStyleLbl="node1" presStyleIdx="0" presStyleCnt="3">
        <dgm:presLayoutVars>
          <dgm:bulletEnabled val="1"/>
        </dgm:presLayoutVars>
      </dgm:prSet>
      <dgm:spPr/>
    </dgm:pt>
    <dgm:pt modelId="{BE036C3E-D473-4ADC-9E58-5BB8B2EF95DA}" type="pres">
      <dgm:prSet presAssocID="{388E51A7-A071-4E99-844A-DFB713E1A465}" presName="spacing" presStyleCnt="0"/>
      <dgm:spPr/>
    </dgm:pt>
    <dgm:pt modelId="{3D57B765-6AD0-4496-9018-13DC21053CFC}" type="pres">
      <dgm:prSet presAssocID="{66FA70C0-9DF2-4877-93E8-F1A6C3BC39EE}" presName="composite" presStyleCnt="0"/>
      <dgm:spPr/>
    </dgm:pt>
    <dgm:pt modelId="{BBF67163-F35C-467F-B799-268BDF546F26}" type="pres">
      <dgm:prSet presAssocID="{66FA70C0-9DF2-4877-93E8-F1A6C3BC39EE}" presName="imgShp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D2584415-7CD8-4DFB-8724-9604E9C27A48}" type="pres">
      <dgm:prSet presAssocID="{66FA70C0-9DF2-4877-93E8-F1A6C3BC39EE}" presName="txShp" presStyleLbl="node1" presStyleIdx="1" presStyleCnt="3">
        <dgm:presLayoutVars>
          <dgm:bulletEnabled val="1"/>
        </dgm:presLayoutVars>
      </dgm:prSet>
      <dgm:spPr/>
    </dgm:pt>
    <dgm:pt modelId="{D139EC3E-9F6E-42C1-9742-BC26A3D2ABF9}" type="pres">
      <dgm:prSet presAssocID="{BB9AE05B-D103-4AEE-9949-14F581255A7D}" presName="spacing" presStyleCnt="0"/>
      <dgm:spPr/>
    </dgm:pt>
    <dgm:pt modelId="{4537497B-73ED-4D47-9045-93FAC50BFB05}" type="pres">
      <dgm:prSet presAssocID="{67B58E1F-6BBF-4CE0-B0D0-5AD8CB36E7F2}" presName="composite" presStyleCnt="0"/>
      <dgm:spPr/>
    </dgm:pt>
    <dgm:pt modelId="{C5DE1BC7-6819-4EA0-AFE3-78675124EC05}" type="pres">
      <dgm:prSet presAssocID="{67B58E1F-6BBF-4CE0-B0D0-5AD8CB36E7F2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topy světel dopravních prostředků v noci"/>
        </a:ext>
      </dgm:extLst>
    </dgm:pt>
    <dgm:pt modelId="{BBFE64B8-0E77-476C-9285-F0E71926F83E}" type="pres">
      <dgm:prSet presAssocID="{67B58E1F-6BBF-4CE0-B0D0-5AD8CB36E7F2}" presName="txShp" presStyleLbl="node1" presStyleIdx="2" presStyleCnt="3">
        <dgm:presLayoutVars>
          <dgm:bulletEnabled val="1"/>
        </dgm:presLayoutVars>
      </dgm:prSet>
      <dgm:spPr/>
    </dgm:pt>
  </dgm:ptLst>
  <dgm:cxnLst>
    <dgm:cxn modelId="{D715CE0B-F666-4DDE-9E3E-F608A30157ED}" type="presOf" srcId="{551EDB6A-21C0-41E9-BC71-3BA6884FF082}" destId="{7C1486D9-32B4-44B4-BDCC-F8E4AF93157D}" srcOrd="0" destOrd="0" presId="urn:microsoft.com/office/officeart/2005/8/layout/vList3"/>
    <dgm:cxn modelId="{D7A03A1C-7CA6-4A01-9155-AE5DF2A3304D}" srcId="{EBE70D84-5CC1-4AFC-ADB9-D20805424CB9}" destId="{66FA70C0-9DF2-4877-93E8-F1A6C3BC39EE}" srcOrd="1" destOrd="0" parTransId="{236A8568-C191-4F44-8F84-4D32C2D0ABF7}" sibTransId="{BB9AE05B-D103-4AEE-9949-14F581255A7D}"/>
    <dgm:cxn modelId="{0207A581-EECE-4AD8-B02D-E206501BCEB9}" type="presOf" srcId="{EBE70D84-5CC1-4AFC-ADB9-D20805424CB9}" destId="{58667A8B-77CB-4722-9C62-5CBDAB8C2835}" srcOrd="0" destOrd="0" presId="urn:microsoft.com/office/officeart/2005/8/layout/vList3"/>
    <dgm:cxn modelId="{DAE69CB6-AE83-4342-B8BB-80E93BFEF3D9}" type="presOf" srcId="{67B58E1F-6BBF-4CE0-B0D0-5AD8CB36E7F2}" destId="{BBFE64B8-0E77-476C-9285-F0E71926F83E}" srcOrd="0" destOrd="0" presId="urn:microsoft.com/office/officeart/2005/8/layout/vList3"/>
    <dgm:cxn modelId="{B13DAEDC-0277-48EE-A3C7-370F4FED6D8C}" srcId="{EBE70D84-5CC1-4AFC-ADB9-D20805424CB9}" destId="{67B58E1F-6BBF-4CE0-B0D0-5AD8CB36E7F2}" srcOrd="2" destOrd="0" parTransId="{5E84F4F7-3643-4C66-B174-6E741A5FA04A}" sibTransId="{10C0173D-6C9D-48B8-B9A8-3923BED93450}"/>
    <dgm:cxn modelId="{6D4228E0-E5EB-486D-8550-D4307A4B0EF6}" srcId="{EBE70D84-5CC1-4AFC-ADB9-D20805424CB9}" destId="{551EDB6A-21C0-41E9-BC71-3BA6884FF082}" srcOrd="0" destOrd="0" parTransId="{9CF81F3F-1AE7-4F55-B7F8-37EB9DF3A8E8}" sibTransId="{388E51A7-A071-4E99-844A-DFB713E1A465}"/>
    <dgm:cxn modelId="{F91207EC-3DEA-4462-A460-BB1473ABD443}" type="presOf" srcId="{66FA70C0-9DF2-4877-93E8-F1A6C3BC39EE}" destId="{D2584415-7CD8-4DFB-8724-9604E9C27A48}" srcOrd="0" destOrd="0" presId="urn:microsoft.com/office/officeart/2005/8/layout/vList3"/>
    <dgm:cxn modelId="{49A0F016-B6CD-4B08-B223-C043681F8BE2}" type="presParOf" srcId="{58667A8B-77CB-4722-9C62-5CBDAB8C2835}" destId="{65FF19E1-E5B9-4860-87BC-46FBA341BC1C}" srcOrd="0" destOrd="0" presId="urn:microsoft.com/office/officeart/2005/8/layout/vList3"/>
    <dgm:cxn modelId="{1CCCBBC8-8BCF-4CDD-BA02-52CA72C7167D}" type="presParOf" srcId="{65FF19E1-E5B9-4860-87BC-46FBA341BC1C}" destId="{176EAD86-350D-475B-B3E6-A77F71D2E012}" srcOrd="0" destOrd="0" presId="urn:microsoft.com/office/officeart/2005/8/layout/vList3"/>
    <dgm:cxn modelId="{14B50AB2-7A31-4FDE-9FDA-2AB4A3C81360}" type="presParOf" srcId="{65FF19E1-E5B9-4860-87BC-46FBA341BC1C}" destId="{7C1486D9-32B4-44B4-BDCC-F8E4AF93157D}" srcOrd="1" destOrd="0" presId="urn:microsoft.com/office/officeart/2005/8/layout/vList3"/>
    <dgm:cxn modelId="{CD93794F-EA23-4774-8670-B520B8F4ABEF}" type="presParOf" srcId="{58667A8B-77CB-4722-9C62-5CBDAB8C2835}" destId="{BE036C3E-D473-4ADC-9E58-5BB8B2EF95DA}" srcOrd="1" destOrd="0" presId="urn:microsoft.com/office/officeart/2005/8/layout/vList3"/>
    <dgm:cxn modelId="{0CF08F48-669B-4F15-A6C6-61D1FF3A46B5}" type="presParOf" srcId="{58667A8B-77CB-4722-9C62-5CBDAB8C2835}" destId="{3D57B765-6AD0-4496-9018-13DC21053CFC}" srcOrd="2" destOrd="0" presId="urn:microsoft.com/office/officeart/2005/8/layout/vList3"/>
    <dgm:cxn modelId="{870DC736-0F4C-400F-A5AF-20BADA17C2C9}" type="presParOf" srcId="{3D57B765-6AD0-4496-9018-13DC21053CFC}" destId="{BBF67163-F35C-467F-B799-268BDF546F26}" srcOrd="0" destOrd="0" presId="urn:microsoft.com/office/officeart/2005/8/layout/vList3"/>
    <dgm:cxn modelId="{A5FBF909-40B1-4DA4-A696-2877E8E4F380}" type="presParOf" srcId="{3D57B765-6AD0-4496-9018-13DC21053CFC}" destId="{D2584415-7CD8-4DFB-8724-9604E9C27A48}" srcOrd="1" destOrd="0" presId="urn:microsoft.com/office/officeart/2005/8/layout/vList3"/>
    <dgm:cxn modelId="{AD25B069-03A9-4202-87E7-B8CA6932AFCD}" type="presParOf" srcId="{58667A8B-77CB-4722-9C62-5CBDAB8C2835}" destId="{D139EC3E-9F6E-42C1-9742-BC26A3D2ABF9}" srcOrd="3" destOrd="0" presId="urn:microsoft.com/office/officeart/2005/8/layout/vList3"/>
    <dgm:cxn modelId="{C839A95E-8833-404F-BD7E-15060534F0D6}" type="presParOf" srcId="{58667A8B-77CB-4722-9C62-5CBDAB8C2835}" destId="{4537497B-73ED-4D47-9045-93FAC50BFB05}" srcOrd="4" destOrd="0" presId="urn:microsoft.com/office/officeart/2005/8/layout/vList3"/>
    <dgm:cxn modelId="{573ADD65-400A-48A3-B5C2-691C31A000F3}" type="presParOf" srcId="{4537497B-73ED-4D47-9045-93FAC50BFB05}" destId="{C5DE1BC7-6819-4EA0-AFE3-78675124EC05}" srcOrd="0" destOrd="0" presId="urn:microsoft.com/office/officeart/2005/8/layout/vList3"/>
    <dgm:cxn modelId="{0B671049-4AEC-4FD3-9130-5EABC187C5C9}" type="presParOf" srcId="{4537497B-73ED-4D47-9045-93FAC50BFB05}" destId="{BBFE64B8-0E77-476C-9285-F0E71926F83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1486D9-32B4-44B4-BDCC-F8E4AF93157D}">
      <dsp:nvSpPr>
        <dsp:cNvPr id="0" name=""/>
        <dsp:cNvSpPr/>
      </dsp:nvSpPr>
      <dsp:spPr>
        <a:xfrm rot="10800000">
          <a:off x="2506265" y="134"/>
          <a:ext cx="8667848" cy="1292043"/>
        </a:xfrm>
        <a:prstGeom prst="homePlate">
          <a:avLst/>
        </a:prstGeom>
        <a:solidFill>
          <a:srgbClr val="F7F3ED"/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75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rgbClr val="27348B"/>
              </a:solidFill>
            </a:rPr>
            <a:t>Veřejná doprava a udržitelná mobilita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27348B"/>
              </a:solidFill>
            </a:rPr>
            <a:t>D</a:t>
          </a:r>
          <a:r>
            <a:rPr lang="cs-CZ" sz="1800" kern="1200" dirty="0">
              <a:solidFill>
                <a:srgbClr val="27348B"/>
              </a:solidFill>
            </a:rPr>
            <a:t>opravní plánování, chytré technologie v dopravních systémech, interakce dopravy a městského / územního plánování, strategické koncepce udržitelné mobility</a:t>
          </a:r>
        </a:p>
      </dsp:txBody>
      <dsp:txXfrm rot="10800000">
        <a:off x="2829276" y="134"/>
        <a:ext cx="8344837" cy="1292043"/>
      </dsp:txXfrm>
    </dsp:sp>
    <dsp:sp modelId="{176EAD86-350D-475B-B3E6-A77F71D2E012}">
      <dsp:nvSpPr>
        <dsp:cNvPr id="0" name=""/>
        <dsp:cNvSpPr/>
      </dsp:nvSpPr>
      <dsp:spPr>
        <a:xfrm>
          <a:off x="1860244" y="134"/>
          <a:ext cx="1292043" cy="129204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84415-7CD8-4DFB-8724-9604E9C27A48}">
      <dsp:nvSpPr>
        <dsp:cNvPr id="0" name=""/>
        <dsp:cNvSpPr/>
      </dsp:nvSpPr>
      <dsp:spPr>
        <a:xfrm rot="10800000">
          <a:off x="2506265" y="1628724"/>
          <a:ext cx="8667848" cy="129204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75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rgbClr val="27348B"/>
              </a:solidFill>
            </a:rPr>
            <a:t>Logistika a management v dopravě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27348B"/>
              </a:solidFill>
            </a:rPr>
            <a:t>T</a:t>
          </a:r>
          <a:r>
            <a:rPr lang="cs-CZ" sz="1800" kern="1200" dirty="0" err="1">
              <a:solidFill>
                <a:srgbClr val="27348B"/>
              </a:solidFill>
            </a:rPr>
            <a:t>echnologie</a:t>
          </a:r>
          <a:r>
            <a:rPr lang="cs-CZ" sz="1800" kern="1200" dirty="0">
              <a:solidFill>
                <a:srgbClr val="27348B"/>
              </a:solidFill>
            </a:rPr>
            <a:t> dopravy v osobní a nákladní dopravě, navrhování provozních koncepcí, řízení a organizace provozu, plánování logistických řetězců, ekonomika v dopravě</a:t>
          </a:r>
        </a:p>
      </dsp:txBody>
      <dsp:txXfrm rot="10800000">
        <a:off x="2829276" y="1628724"/>
        <a:ext cx="8344837" cy="1292043"/>
      </dsp:txXfrm>
    </dsp:sp>
    <dsp:sp modelId="{BBF67163-F35C-467F-B799-268BDF546F26}">
      <dsp:nvSpPr>
        <dsp:cNvPr id="0" name=""/>
        <dsp:cNvSpPr/>
      </dsp:nvSpPr>
      <dsp:spPr>
        <a:xfrm>
          <a:off x="1860244" y="1628724"/>
          <a:ext cx="1292043" cy="1292043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E64B8-0E77-476C-9285-F0E71926F83E}">
      <dsp:nvSpPr>
        <dsp:cNvPr id="0" name=""/>
        <dsp:cNvSpPr/>
      </dsp:nvSpPr>
      <dsp:spPr>
        <a:xfrm rot="10800000">
          <a:off x="2506265" y="3257315"/>
          <a:ext cx="8667848" cy="129204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75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rgbClr val="27348B"/>
              </a:solidFill>
            </a:rPr>
            <a:t>Dopravní systémy a infrastruktura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kern="1200" dirty="0">
              <a:solidFill>
                <a:srgbClr val="27348B"/>
              </a:solidFill>
            </a:rPr>
            <a:t>N</a:t>
          </a:r>
          <a:r>
            <a:rPr lang="cs-CZ" sz="1800" kern="1200" dirty="0" err="1">
              <a:solidFill>
                <a:srgbClr val="27348B"/>
              </a:solidFill>
            </a:rPr>
            <a:t>avrhování</a:t>
          </a:r>
          <a:r>
            <a:rPr lang="cs-CZ" sz="1800" kern="1200" dirty="0">
              <a:solidFill>
                <a:srgbClr val="27348B"/>
              </a:solidFill>
            </a:rPr>
            <a:t> a projektování dopravní infrastruktury, řešení interakcí provozu a dopravní infrastruktury v dopravních systémech, vysokorychlostní tratě, dopravní terminály</a:t>
          </a:r>
        </a:p>
      </dsp:txBody>
      <dsp:txXfrm rot="10800000">
        <a:off x="2829276" y="3257315"/>
        <a:ext cx="8344837" cy="1292043"/>
      </dsp:txXfrm>
    </dsp:sp>
    <dsp:sp modelId="{C5DE1BC7-6819-4EA0-AFE3-78675124EC05}">
      <dsp:nvSpPr>
        <dsp:cNvPr id="0" name=""/>
        <dsp:cNvSpPr/>
      </dsp:nvSpPr>
      <dsp:spPr>
        <a:xfrm>
          <a:off x="1860244" y="3257315"/>
          <a:ext cx="1292043" cy="129204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echnika" panose="00000500000000000000" pitchFamily="2" charset="-18"/>
              </a:defRPr>
            </a:lvl1pPr>
          </a:lstStyle>
          <a:p>
            <a:endParaRPr lang="en-US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echnika" panose="00000500000000000000" pitchFamily="2" charset="-18"/>
              </a:defRPr>
            </a:lvl1pPr>
          </a:lstStyle>
          <a:p>
            <a:fld id="{E699ACA2-295F-4BF0-ADC7-5169C7BCD3CE}" type="datetimeFigureOut">
              <a:rPr lang="en-US" smtClean="0"/>
              <a:pPr/>
              <a:t>4/10/2025</a:t>
            </a:fld>
            <a:endParaRPr lang="en-US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echnika" panose="00000500000000000000" pitchFamily="2" charset="-18"/>
              </a:defRPr>
            </a:lvl1pPr>
          </a:lstStyle>
          <a:p>
            <a:endParaRPr lang="en-US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echnika" panose="00000500000000000000" pitchFamily="2" charset="-18"/>
              </a:defRPr>
            </a:lvl1pPr>
          </a:lstStyle>
          <a:p>
            <a:fld id="{DD2580EC-AED6-4748-A6B3-87E0955B7A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3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echnika" panose="00000500000000000000" pitchFamily="2" charset="-1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echnika" panose="00000500000000000000" pitchFamily="2" charset="-1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echnika" panose="00000500000000000000" pitchFamily="2" charset="-1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echnika" panose="00000500000000000000" pitchFamily="2" charset="-1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echnika" panose="00000500000000000000" pitchFamily="2" charset="-1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7E506-E082-F4E5-1456-91EEB169F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9CC069-5FDB-49EB-2647-26CE466ED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B78BDF-2099-2C2E-4582-EB5280D3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68D4DF-A7E6-5DDF-1433-93B8445C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4E9547F-ABC1-02BF-57EC-33F72F3A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83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3D69BB-44B4-B8C8-EF06-37B8B5A8B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0010969-A666-F1C1-6722-C41F361C5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61A1E6-DB8E-F08E-796A-441A3611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DB7735-C4A1-2B81-E5DC-7EE9F4731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7590A8-5026-5907-C83B-622770D2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6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BB9AC3-20B7-25C5-F49A-065AC65D78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D32512-A7D5-F8AE-08FB-9752AA945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7177ED-D920-0DBB-D129-691AF9C1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4C705C-9EF2-ECC4-DE0F-01D63A6E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870A23-F629-4E84-1913-482D9ABA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256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AF8F4-2F03-908B-CFA8-9F0F2474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B71DDE-0708-86FE-5E70-4B1A75B6C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00D9BD-2501-56BB-CCAE-FA8954163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18FE67-AD32-2C3C-62E2-73ADA1526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0B2DDB-B86F-F56A-3CE8-CCFE7A76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429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EB9720-2844-6E5C-29AD-397EF639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A2C32A-869F-1201-6AAE-4D4A69055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8DB2A1-ADB0-5D76-72E7-18D035DC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455218-AA7B-9405-2F5A-D44D042F4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46E516-72CF-8731-1493-AC961922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82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5C912-86B3-7830-55A4-663AD5DBE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1C964A-14C9-4B66-069C-27D5A54EC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BD4A87F-1678-6916-CF0B-3631F99F4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F07DB3-74F2-0606-9189-773F013B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2319D9-A251-289E-D139-F7F9E77F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6D16CB-00E2-E767-BB32-E57730B3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83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8F109-C906-BCE9-E4D8-FB3A26FE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6F12CB2-7F58-DB1B-3F58-507FDF10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A7FE4D-434A-114A-8D9F-E2DDFE3543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4F3D0AE-BD04-CBD4-F93A-7AE43C982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3F45EC8-4CEE-C5CE-326F-346D0DBF9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9FCB1EA-4617-3EFA-5E3B-4E60C5B0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6D6428C-D940-DB54-88C3-AA250E78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19C08CD-4A56-C659-84A8-F982FB20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98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CB36F-B1C2-CDCF-6FA9-004F8424F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0A59940-70D6-3A5D-CA4F-F71BFCC5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12513A-4DF6-BFE5-354A-DF716511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6D6E0C-C1B3-BE2C-295A-92DDC10D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30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2CEF94F-5606-9596-773F-D89C7FC6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AFFDCB-35FC-D3D2-EF06-0FD82C5D5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9FFC064-5245-6644-832D-C6E40EBFD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47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39DCE-C1D2-06A9-A714-633F2F493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12B160-86E3-D63B-97E4-94CB31B0B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062BAF-7AAA-1D39-2E81-514399136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2F936D-642F-2BA1-32C0-119F1F6A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8B9D17-B62C-40A4-53CC-246076ED3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2E8FED8-3609-3774-AF18-7206A0C6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54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131E43-2F1F-BA40-2775-ACF7EF0F1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6698C99-6054-6879-CEE3-B7A5ADB03D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83B62E-CBEF-997D-0A71-C4AA95D96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4147016-B9EF-FB70-AF72-8E74E527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26AC3-5B82-4C8C-9B37-CDF836125CBC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93C3BF-CA8F-91BB-1F62-00044A165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D60D60-37A7-4E83-7922-C63F4AC0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9ED33-6C3C-4355-AC71-4055E2FC3B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783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D59E26E-C038-7EB6-725A-3513288F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DE6BA0-DD4F-255D-CED7-B82D7CC24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904395-A433-E025-C94A-BCCEC959C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echnika" panose="00000500000000000000" pitchFamily="2" charset="-18"/>
              </a:defRPr>
            </a:lvl1pPr>
          </a:lstStyle>
          <a:p>
            <a:fld id="{2DB26AC3-5B82-4C8C-9B37-CDF836125CBC}" type="datetimeFigureOut">
              <a:rPr lang="cs-CZ" smtClean="0"/>
              <a:pPr/>
              <a:t>10.04.2025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138536-89FE-7F7D-790B-2C0BB94BA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echnika" panose="00000500000000000000" pitchFamily="2" charset="-18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2931DA-A19D-0EB4-CC88-30533067F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echnika" panose="00000500000000000000" pitchFamily="2" charset="-18"/>
              </a:defRPr>
            </a:lvl1pPr>
          </a:lstStyle>
          <a:p>
            <a:fld id="{5CE9ED33-6C3C-4355-AC71-4055E2FC3BC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23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chnika" panose="00000500000000000000" pitchFamily="2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chnika" panose="00000500000000000000" pitchFamily="2" charset="-1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chnika" panose="00000500000000000000" pitchFamily="2" charset="-1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chnika" panose="00000500000000000000" pitchFamily="2" charset="-1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500000000000000" pitchFamily="2" charset="-1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chnika" panose="00000500000000000000" pitchFamily="2" charset="-1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ixabay.com/en/wi-fi-internet-wifi-wireless-1655553/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žské hlavní nádraží ochromila porucha trakčního vedení">
            <a:extLst>
              <a:ext uri="{FF2B5EF4-FFF2-40B4-BE49-F238E27FC236}">
                <a16:creationId xmlns:a16="http://schemas.microsoft.com/office/drawing/2014/main" id="{AEFFD2C9-035F-4F4F-9BD9-361E5A723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9"/>
          <a:stretch/>
        </p:blipFill>
        <p:spPr bwMode="auto">
          <a:xfrm>
            <a:off x="0" y="0"/>
            <a:ext cx="12191999" cy="704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8E1C03B-1B93-4306-A3F1-90B0731A3107}"/>
              </a:ext>
            </a:extLst>
          </p:cNvPr>
          <p:cNvSpPr/>
          <p:nvPr/>
        </p:nvSpPr>
        <p:spPr>
          <a:xfrm>
            <a:off x="355601" y="2781300"/>
            <a:ext cx="3276599" cy="2921000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02E6ABF-53C9-46E9-B32A-7CFE98622199}"/>
              </a:ext>
            </a:extLst>
          </p:cNvPr>
          <p:cNvSpPr txBox="1"/>
          <p:nvPr/>
        </p:nvSpPr>
        <p:spPr>
          <a:xfrm>
            <a:off x="355601" y="3991061"/>
            <a:ext cx="3276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/>
                </a:solidFill>
                <a:latin typeface="Technika" panose="00000500000000000000" pitchFamily="2" charset="-18"/>
              </a:rPr>
              <a:t>„Železnice“ na </a:t>
            </a:r>
            <a:br>
              <a:rPr lang="cs-CZ" sz="2800" b="1" dirty="0">
                <a:solidFill>
                  <a:schemeClr val="bg1"/>
                </a:solidFill>
                <a:latin typeface="Technika" panose="00000500000000000000" pitchFamily="2" charset="-18"/>
              </a:rPr>
            </a:br>
            <a:r>
              <a:rPr lang="cs-CZ" sz="2800" b="1" dirty="0">
                <a:solidFill>
                  <a:schemeClr val="bg1"/>
                </a:solidFill>
                <a:latin typeface="Technika" panose="00000500000000000000" pitchFamily="2" charset="-18"/>
              </a:rPr>
              <a:t>Fakultě dopravní ČVUT v Praze</a:t>
            </a:r>
            <a:endParaRPr lang="en-US" sz="2800" b="1" dirty="0">
              <a:solidFill>
                <a:schemeClr val="bg1"/>
              </a:solidFill>
              <a:latin typeface="Technika" panose="00000500000000000000" pitchFamily="2" charset="-18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3BC99AA6-E2B6-418D-A039-71AF177CCC80}"/>
              </a:ext>
            </a:extLst>
          </p:cNvPr>
          <p:cNvSpPr/>
          <p:nvPr/>
        </p:nvSpPr>
        <p:spPr>
          <a:xfrm>
            <a:off x="355601" y="5714895"/>
            <a:ext cx="3276599" cy="1009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pic>
        <p:nvPicPr>
          <p:cNvPr id="20" name="Grafický objekt 19">
            <a:extLst>
              <a:ext uri="{FF2B5EF4-FFF2-40B4-BE49-F238E27FC236}">
                <a16:creationId xmlns:a16="http://schemas.microsoft.com/office/drawing/2014/main" id="{6444576F-DC78-401D-ADF5-909F88C73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540" y="3013563"/>
            <a:ext cx="1626702" cy="65125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18BBC92-B800-3553-68C8-EBBFB632245A}"/>
              </a:ext>
            </a:extLst>
          </p:cNvPr>
          <p:cNvSpPr txBox="1"/>
          <p:nvPr/>
        </p:nvSpPr>
        <p:spPr>
          <a:xfrm>
            <a:off x="550540" y="5834786"/>
            <a:ext cx="313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4F9F"/>
                </a:solidFill>
                <a:latin typeface="Technika" panose="00000500000000000000" pitchFamily="2" charset="-18"/>
              </a:rPr>
              <a:t>prof. Ondřej Přibyl</a:t>
            </a:r>
          </a:p>
          <a:p>
            <a:r>
              <a:rPr lang="cs-CZ" sz="1200" b="1" dirty="0">
                <a:solidFill>
                  <a:srgbClr val="004F9F"/>
                </a:solidFill>
                <a:latin typeface="Technika" panose="00000500000000000000" pitchFamily="2" charset="-18"/>
              </a:rPr>
              <a:t>Děkan Fakulty dopravní ČVUT v Praze</a:t>
            </a:r>
            <a:endParaRPr lang="en-US" sz="1200" b="1" dirty="0">
              <a:solidFill>
                <a:srgbClr val="004F9F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56051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417627E-1D40-4ED1-A3DC-D5BD370F7E39}"/>
              </a:ext>
            </a:extLst>
          </p:cNvPr>
          <p:cNvSpPr/>
          <p:nvPr/>
        </p:nvSpPr>
        <p:spPr>
          <a:xfrm>
            <a:off x="12700" y="17937"/>
            <a:ext cx="12192000" cy="6858000"/>
          </a:xfrm>
          <a:prstGeom prst="rect">
            <a:avLst/>
          </a:prstGeom>
          <a:solidFill>
            <a:srgbClr val="F7F3ED"/>
          </a:solidFill>
          <a:ln>
            <a:solidFill>
              <a:srgbClr val="F7F3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Technika" panose="00000500000000000000" pitchFamily="2" charset="-18"/>
            </a:endParaRP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A80A41-45B4-41ED-ADED-A9BC891F9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13" y="1225107"/>
            <a:ext cx="5648085" cy="564808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F77D81-6CE0-4B08-80AA-0D36226D5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/>
          <a:stretch/>
        </p:blipFill>
        <p:spPr>
          <a:xfrm>
            <a:off x="3517900" y="5292452"/>
            <a:ext cx="1212097" cy="10575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73D5668-EED9-45DC-8602-D1342380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75243" y="1656368"/>
            <a:ext cx="681916" cy="68191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E8FC524-EC61-48B3-A6EA-E829B627DBCC}"/>
              </a:ext>
            </a:extLst>
          </p:cNvPr>
          <p:cNvSpPr txBox="1"/>
          <p:nvPr/>
        </p:nvSpPr>
        <p:spPr>
          <a:xfrm>
            <a:off x="8241773" y="1997326"/>
            <a:ext cx="2273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Autonomní mobilita</a:t>
            </a:r>
            <a:b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</a:br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 (</a:t>
            </a:r>
            <a:r>
              <a:rPr lang="en-GB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CCAM</a:t>
            </a:r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)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A61769C-8D45-4225-886F-DF6CC311A002}"/>
              </a:ext>
            </a:extLst>
          </p:cNvPr>
          <p:cNvSpPr txBox="1"/>
          <p:nvPr/>
        </p:nvSpPr>
        <p:spPr>
          <a:xfrm>
            <a:off x="1638470" y="5983957"/>
            <a:ext cx="2365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Inteligentní dopravní systémy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58FB88E-B650-42CC-A40C-723A49DD1428}"/>
              </a:ext>
            </a:extLst>
          </p:cNvPr>
          <p:cNvSpPr txBox="1"/>
          <p:nvPr/>
        </p:nvSpPr>
        <p:spPr>
          <a:xfrm>
            <a:off x="4431667" y="1094901"/>
            <a:ext cx="259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Kybernetika a AI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112FDC9-43C1-4069-B73C-7E02078B1929}"/>
              </a:ext>
            </a:extLst>
          </p:cNvPr>
          <p:cNvSpPr txBox="1"/>
          <p:nvPr/>
        </p:nvSpPr>
        <p:spPr>
          <a:xfrm>
            <a:off x="1346200" y="3723549"/>
            <a:ext cx="1868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Matematické modelování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A0AC3B1-0EE6-4540-83AE-EE62D6CCF5A3}"/>
              </a:ext>
            </a:extLst>
          </p:cNvPr>
          <p:cNvSpPr txBox="1"/>
          <p:nvPr/>
        </p:nvSpPr>
        <p:spPr>
          <a:xfrm>
            <a:off x="5219481" y="6519305"/>
            <a:ext cx="154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Logistika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C0C76899-00B5-4479-8DD9-0AA8553954B5}"/>
              </a:ext>
            </a:extLst>
          </p:cNvPr>
          <p:cNvSpPr txBox="1"/>
          <p:nvPr/>
        </p:nvSpPr>
        <p:spPr>
          <a:xfrm>
            <a:off x="8609806" y="3723548"/>
            <a:ext cx="154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Dopravní simulátory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D739238-1ED5-406D-B62E-5450893AA7B4}"/>
              </a:ext>
            </a:extLst>
          </p:cNvPr>
          <p:cNvSpPr txBox="1"/>
          <p:nvPr/>
        </p:nvSpPr>
        <p:spPr>
          <a:xfrm>
            <a:off x="8188237" y="5478719"/>
            <a:ext cx="1541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Bezpečnost, účinnost,  analýzy</a:t>
            </a:r>
          </a:p>
        </p:txBody>
      </p:sp>
      <p:sp>
        <p:nvSpPr>
          <p:cNvPr id="30" name="Obdĺžnik 5">
            <a:extLst>
              <a:ext uri="{FF2B5EF4-FFF2-40B4-BE49-F238E27FC236}">
                <a16:creationId xmlns:a16="http://schemas.microsoft.com/office/drawing/2014/main" id="{6A266C70-EFB2-46F8-A97D-5F613E0C2AB4}"/>
              </a:ext>
            </a:extLst>
          </p:cNvPr>
          <p:cNvSpPr/>
          <p:nvPr/>
        </p:nvSpPr>
        <p:spPr>
          <a:xfrm>
            <a:off x="0" y="-30637"/>
            <a:ext cx="12192000" cy="1021238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sp>
        <p:nvSpPr>
          <p:cNvPr id="31" name="Nadpis 1">
            <a:extLst>
              <a:ext uri="{FF2B5EF4-FFF2-40B4-BE49-F238E27FC236}">
                <a16:creationId xmlns:a16="http://schemas.microsoft.com/office/drawing/2014/main" id="{EE1EF1CB-4E8B-4285-9DBD-08C564C8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2" y="95557"/>
            <a:ext cx="8828391" cy="683781"/>
          </a:xfrm>
        </p:spPr>
        <p:txBody>
          <a:bodyPr anchor="b">
            <a:normAutofit/>
          </a:bodyPr>
          <a:lstStyle/>
          <a:p>
            <a:r>
              <a:rPr lang="cs-CZ" sz="3200" b="0" dirty="0">
                <a:solidFill>
                  <a:schemeClr val="bg1"/>
                </a:solidFill>
                <a:latin typeface="Technika Bold" panose="00000800000000000000" pitchFamily="2" charset="-18"/>
              </a:rPr>
              <a:t>Dají se v Praze studovat železniční témata?</a:t>
            </a:r>
            <a:endParaRPr lang="cs-CZ" sz="3200" dirty="0">
              <a:solidFill>
                <a:schemeClr val="bg1"/>
              </a:solidFill>
              <a:latin typeface="Technika Bold" panose="00000800000000000000" pitchFamily="2" charset="-18"/>
            </a:endParaRPr>
          </a:p>
        </p:txBody>
      </p:sp>
      <p:pic>
        <p:nvPicPr>
          <p:cNvPr id="32" name="Grafický objekt 31">
            <a:extLst>
              <a:ext uri="{FF2B5EF4-FFF2-40B4-BE49-F238E27FC236}">
                <a16:creationId xmlns:a16="http://schemas.microsoft.com/office/drawing/2014/main" id="{AA30E441-9E1C-4979-A642-D8559B904E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2229" y="239353"/>
            <a:ext cx="2645381" cy="396188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024117F2-FF49-4D0B-B0C9-8E2CD5F78365}"/>
              </a:ext>
            </a:extLst>
          </p:cNvPr>
          <p:cNvSpPr txBox="1"/>
          <p:nvPr/>
        </p:nvSpPr>
        <p:spPr>
          <a:xfrm>
            <a:off x="2270620" y="1827997"/>
            <a:ext cx="1459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tx2">
                    <a:lumMod val="75000"/>
                    <a:lumOff val="25000"/>
                  </a:schemeClr>
                </a:solidFill>
                <a:latin typeface="Technika" panose="00000500000000000000" pitchFamily="2" charset="-18"/>
              </a:rPr>
              <a:t>Dopravní chování</a:t>
            </a:r>
          </a:p>
        </p:txBody>
      </p:sp>
    </p:spTree>
    <p:extLst>
      <p:ext uri="{BB962C8B-B14F-4D97-AF65-F5344CB8AC3E}">
        <p14:creationId xmlns:p14="http://schemas.microsoft.com/office/powerpoint/2010/main" val="386539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3" grpId="0"/>
      <p:bldP spid="24" grpId="0"/>
      <p:bldP spid="25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A47F7EAF-5772-4864-9564-BE5942B676DB}"/>
              </a:ext>
            </a:extLst>
          </p:cNvPr>
          <p:cNvGrpSpPr/>
          <p:nvPr/>
        </p:nvGrpSpPr>
        <p:grpSpPr>
          <a:xfrm>
            <a:off x="-7061" y="988694"/>
            <a:ext cx="5379161" cy="2865073"/>
            <a:chOff x="-7061" y="988694"/>
            <a:chExt cx="5379161" cy="2865073"/>
          </a:xfrm>
        </p:grpSpPr>
        <p:pic>
          <p:nvPicPr>
            <p:cNvPr id="33" name="Obrázok 12">
              <a:extLst>
                <a:ext uri="{FF2B5EF4-FFF2-40B4-BE49-F238E27FC236}">
                  <a16:creationId xmlns:a16="http://schemas.microsoft.com/office/drawing/2014/main" id="{CEDD03EE-A6DB-4D5C-BAB1-A9E29D599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t="7077" b="17863"/>
            <a:stretch/>
          </p:blipFill>
          <p:spPr>
            <a:xfrm>
              <a:off x="-7061" y="988694"/>
              <a:ext cx="5379161" cy="2865073"/>
            </a:xfrm>
            <a:prstGeom prst="rect">
              <a:avLst/>
            </a:prstGeom>
          </p:spPr>
        </p:pic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9784B469-04CC-4CD9-9146-E7CDD1765B0C}"/>
                </a:ext>
              </a:extLst>
            </p:cNvPr>
            <p:cNvSpPr txBox="1"/>
            <p:nvPr/>
          </p:nvSpPr>
          <p:spPr>
            <a:xfrm>
              <a:off x="0" y="2531398"/>
              <a:ext cx="3219792" cy="648997"/>
            </a:xfrm>
            <a:prstGeom prst="rect">
              <a:avLst/>
            </a:prstGeom>
            <a:solidFill>
              <a:srgbClr val="004F9F"/>
            </a:solidFill>
          </p:spPr>
          <p:txBody>
            <a:bodyPr wrap="square" lIns="180000" tIns="108000" rIns="180000" bIns="108000" rtlCol="0">
              <a:spAutoFit/>
            </a:bodyPr>
            <a:lstStyle/>
            <a:p>
              <a:r>
                <a:rPr lang="cs-CZ" sz="1400" dirty="0">
                  <a:solidFill>
                    <a:schemeClr val="bg1"/>
                  </a:solidFill>
                  <a:latin typeface="Technika Bold" panose="00000800000000000000" pitchFamily="2" charset="-18"/>
                </a:rPr>
                <a:t>Projektování a dimenzování infrastruktury</a:t>
              </a:r>
              <a:endParaRPr lang="cs-CZ" sz="1400" b="1" dirty="0">
                <a:solidFill>
                  <a:schemeClr val="bg1"/>
                </a:solidFill>
                <a:latin typeface="Technika" panose="00000500000000000000" pitchFamily="2" charset="-18"/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D6624DB-6983-492C-8E67-924176FD680F}"/>
              </a:ext>
            </a:extLst>
          </p:cNvPr>
          <p:cNvGrpSpPr/>
          <p:nvPr/>
        </p:nvGrpSpPr>
        <p:grpSpPr>
          <a:xfrm>
            <a:off x="4930994" y="984868"/>
            <a:ext cx="7261006" cy="2843284"/>
            <a:chOff x="4930994" y="984868"/>
            <a:chExt cx="7261006" cy="2843284"/>
          </a:xfrm>
        </p:grpSpPr>
        <p:pic>
          <p:nvPicPr>
            <p:cNvPr id="30" name="Obrázok 9">
              <a:extLst>
                <a:ext uri="{FF2B5EF4-FFF2-40B4-BE49-F238E27FC236}">
                  <a16:creationId xmlns:a16="http://schemas.microsoft.com/office/drawing/2014/main" id="{983C3575-5D8E-4C78-95A4-3F6208317F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6529" r="40444" b="24602"/>
            <a:stretch/>
          </p:blipFill>
          <p:spPr>
            <a:xfrm>
              <a:off x="4930994" y="984868"/>
              <a:ext cx="7261006" cy="2843284"/>
            </a:xfrm>
            <a:prstGeom prst="rect">
              <a:avLst/>
            </a:prstGeom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2D66556F-1F5C-DFFA-8672-FA7F9A59EB33}"/>
                </a:ext>
              </a:extLst>
            </p:cNvPr>
            <p:cNvSpPr txBox="1"/>
            <p:nvPr/>
          </p:nvSpPr>
          <p:spPr>
            <a:xfrm>
              <a:off x="4930994" y="2780003"/>
              <a:ext cx="2654207" cy="433553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Uzly a přestupní terminály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BFC7EB6-6CF7-405B-8A4F-3874C8843F12}"/>
              </a:ext>
            </a:extLst>
          </p:cNvPr>
          <p:cNvGrpSpPr/>
          <p:nvPr/>
        </p:nvGrpSpPr>
        <p:grpSpPr>
          <a:xfrm>
            <a:off x="-2997" y="3824225"/>
            <a:ext cx="8095531" cy="3033775"/>
            <a:chOff x="-2997" y="3824225"/>
            <a:chExt cx="8095531" cy="3033775"/>
          </a:xfrm>
        </p:grpSpPr>
        <p:pic>
          <p:nvPicPr>
            <p:cNvPr id="32" name="Obrázok 7">
              <a:extLst>
                <a:ext uri="{FF2B5EF4-FFF2-40B4-BE49-F238E27FC236}">
                  <a16:creationId xmlns:a16="http://schemas.microsoft.com/office/drawing/2014/main" id="{CB57AC2D-B7EE-477B-9490-4233BF468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87" t="54793" r="30830" b="10987"/>
            <a:stretch/>
          </p:blipFill>
          <p:spPr>
            <a:xfrm>
              <a:off x="-2997" y="3824225"/>
              <a:ext cx="8095531" cy="3033775"/>
            </a:xfrm>
            <a:prstGeom prst="rect">
              <a:avLst/>
            </a:prstGeom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1459ABAB-334B-26B4-073F-9CB9B05C13DD}"/>
                </a:ext>
              </a:extLst>
            </p:cNvPr>
            <p:cNvSpPr txBox="1"/>
            <p:nvPr/>
          </p:nvSpPr>
          <p:spPr>
            <a:xfrm>
              <a:off x="-2997" y="4164758"/>
              <a:ext cx="5076344" cy="433553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Strategie energetické účinnosti v železničním provozu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DC60DDD-8A7A-4584-BA15-C2A349C62DFF}"/>
              </a:ext>
            </a:extLst>
          </p:cNvPr>
          <p:cNvGrpSpPr/>
          <p:nvPr/>
        </p:nvGrpSpPr>
        <p:grpSpPr>
          <a:xfrm>
            <a:off x="7048828" y="3828152"/>
            <a:ext cx="5175244" cy="3029847"/>
            <a:chOff x="7048828" y="3828152"/>
            <a:chExt cx="5175244" cy="3029847"/>
          </a:xfrm>
        </p:grpSpPr>
        <p:pic>
          <p:nvPicPr>
            <p:cNvPr id="31" name="Obrázok 8">
              <a:extLst>
                <a:ext uri="{FF2B5EF4-FFF2-40B4-BE49-F238E27FC236}">
                  <a16:creationId xmlns:a16="http://schemas.microsoft.com/office/drawing/2014/main" id="{44A2947C-530E-4262-9240-24870BF41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3599" t="-196" r="13383" b="22349"/>
            <a:stretch/>
          </p:blipFill>
          <p:spPr>
            <a:xfrm>
              <a:off x="7048828" y="3828152"/>
              <a:ext cx="5175244" cy="3029847"/>
            </a:xfrm>
            <a:prstGeom prst="rect">
              <a:avLst/>
            </a:prstGeom>
          </p:spPr>
        </p:pic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1FD539A2-50BF-8612-5AE0-4FAF19048647}"/>
                </a:ext>
              </a:extLst>
            </p:cNvPr>
            <p:cNvSpPr txBox="1"/>
            <p:nvPr/>
          </p:nvSpPr>
          <p:spPr>
            <a:xfrm>
              <a:off x="7261006" y="4164758"/>
              <a:ext cx="2699091" cy="433553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dirty="0">
                  <a:solidFill>
                    <a:schemeClr val="bg1"/>
                  </a:solidFill>
                  <a:latin typeface="Technika Bold" panose="00000800000000000000" pitchFamily="2" charset="-18"/>
                </a:rPr>
                <a:t>Plánování veřejné dopravy</a:t>
              </a:r>
              <a:endParaRPr lang="cs-CZ" sz="1400" b="1" dirty="0">
                <a:solidFill>
                  <a:schemeClr val="bg1"/>
                </a:solidFill>
                <a:latin typeface="Technika" panose="00000500000000000000" pitchFamily="2" charset="-18"/>
              </a:endParaRPr>
            </a:p>
          </p:txBody>
        </p:sp>
      </p:grp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15C431E5-CA23-D3EB-9682-FC4F04BFD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1344" y="182604"/>
            <a:ext cx="2645381" cy="396188"/>
          </a:xfrm>
          <a:prstGeom prst="rect">
            <a:avLst/>
          </a:prstGeom>
        </p:spPr>
      </p:pic>
      <p:pic>
        <p:nvPicPr>
          <p:cNvPr id="25" name="Grafický objekt 24">
            <a:extLst>
              <a:ext uri="{FF2B5EF4-FFF2-40B4-BE49-F238E27FC236}">
                <a16:creationId xmlns:a16="http://schemas.microsoft.com/office/drawing/2014/main" id="{8BF8F27B-520B-41F5-920B-9118DDB66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2229" y="239353"/>
            <a:ext cx="2645381" cy="396188"/>
          </a:xfrm>
          <a:prstGeom prst="rect">
            <a:avLst/>
          </a:prstGeom>
        </p:spPr>
      </p:pic>
      <p:sp>
        <p:nvSpPr>
          <p:cNvPr id="27" name="Obdĺžnik 5">
            <a:extLst>
              <a:ext uri="{FF2B5EF4-FFF2-40B4-BE49-F238E27FC236}">
                <a16:creationId xmlns:a16="http://schemas.microsoft.com/office/drawing/2014/main" id="{0D255F1F-3DFA-40EB-B911-D978A81F995B}"/>
              </a:ext>
            </a:extLst>
          </p:cNvPr>
          <p:cNvSpPr/>
          <p:nvPr/>
        </p:nvSpPr>
        <p:spPr>
          <a:xfrm>
            <a:off x="0" y="-17916"/>
            <a:ext cx="12192000" cy="1021238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sp>
        <p:nvSpPr>
          <p:cNvPr id="28" name="Nadpis 1">
            <a:extLst>
              <a:ext uri="{FF2B5EF4-FFF2-40B4-BE49-F238E27FC236}">
                <a16:creationId xmlns:a16="http://schemas.microsoft.com/office/drawing/2014/main" id="{27AC53A6-EA36-42A7-A8BD-A51C27BC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2" y="108278"/>
            <a:ext cx="10461248" cy="683781"/>
          </a:xfrm>
        </p:spPr>
        <p:txBody>
          <a:bodyPr anchor="b">
            <a:normAutofit/>
          </a:bodyPr>
          <a:lstStyle/>
          <a:p>
            <a:r>
              <a:rPr lang="cs-CZ" sz="3200" b="0" dirty="0">
                <a:solidFill>
                  <a:schemeClr val="bg1"/>
                </a:solidFill>
                <a:latin typeface="Technika Bold" panose="00000800000000000000" pitchFamily="2" charset="-18"/>
              </a:rPr>
              <a:t>Čemu se u nás můžete věnovat? </a:t>
            </a:r>
          </a:p>
        </p:txBody>
      </p:sp>
      <p:pic>
        <p:nvPicPr>
          <p:cNvPr id="29" name="Grafický objekt 28">
            <a:extLst>
              <a:ext uri="{FF2B5EF4-FFF2-40B4-BE49-F238E27FC236}">
                <a16:creationId xmlns:a16="http://schemas.microsoft.com/office/drawing/2014/main" id="{2654D121-7468-4738-AA79-5EACC28B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2229" y="252074"/>
            <a:ext cx="2645381" cy="3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7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D81086E7-A846-4FA8-AC96-959135C49C6D}"/>
              </a:ext>
            </a:extLst>
          </p:cNvPr>
          <p:cNvGrpSpPr/>
          <p:nvPr/>
        </p:nvGrpSpPr>
        <p:grpSpPr>
          <a:xfrm>
            <a:off x="0" y="761399"/>
            <a:ext cx="4064400" cy="3048300"/>
            <a:chOff x="0" y="761399"/>
            <a:chExt cx="4064400" cy="3048300"/>
          </a:xfrm>
        </p:grpSpPr>
        <p:pic>
          <p:nvPicPr>
            <p:cNvPr id="1032" name="Picture 8" descr="Náhled obrázku">
              <a:extLst>
                <a:ext uri="{FF2B5EF4-FFF2-40B4-BE49-F238E27FC236}">
                  <a16:creationId xmlns:a16="http://schemas.microsoft.com/office/drawing/2014/main" id="{1B04C8E8-9DE5-B69D-7998-4AB857159F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" t="15176" r="-15" b="28557"/>
            <a:stretch/>
          </p:blipFill>
          <p:spPr bwMode="auto">
            <a:xfrm>
              <a:off x="0" y="761399"/>
              <a:ext cx="4064400" cy="30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2D66556F-1F5C-DFFA-8672-FA7F9A59EB33}"/>
                </a:ext>
              </a:extLst>
            </p:cNvPr>
            <p:cNvSpPr txBox="1"/>
            <p:nvPr/>
          </p:nvSpPr>
          <p:spPr>
            <a:xfrm>
              <a:off x="0" y="2780003"/>
              <a:ext cx="2609323" cy="648997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Kompetenční centrum</a:t>
              </a:r>
              <a:b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</a:br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ve spolupráci s AŽD Praha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5070BA5D-9E9F-49BE-A14E-D8605CDC4077}"/>
              </a:ext>
            </a:extLst>
          </p:cNvPr>
          <p:cNvGrpSpPr/>
          <p:nvPr/>
        </p:nvGrpSpPr>
        <p:grpSpPr>
          <a:xfrm>
            <a:off x="4061404" y="761399"/>
            <a:ext cx="4066198" cy="3048300"/>
            <a:chOff x="4061404" y="761399"/>
            <a:chExt cx="4066198" cy="304830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00BD0124-B8B0-1262-30C9-9310F773F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" t="35681" r="-29" b="8070"/>
            <a:stretch/>
          </p:blipFill>
          <p:spPr bwMode="auto">
            <a:xfrm>
              <a:off x="4063202" y="761399"/>
              <a:ext cx="4064400" cy="30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7328266A-1257-64AC-1B24-7527541D0F6B}"/>
                </a:ext>
              </a:extLst>
            </p:cNvPr>
            <p:cNvSpPr txBox="1"/>
            <p:nvPr/>
          </p:nvSpPr>
          <p:spPr>
            <a:xfrm>
              <a:off x="4061404" y="2780002"/>
              <a:ext cx="2527570" cy="648997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Simulátor ETCS sloužící</a:t>
              </a:r>
              <a:b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</a:br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k výcviku strojvedoucích</a:t>
              </a: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BF71D2C-A912-42C1-8F52-9001453A4784}"/>
              </a:ext>
            </a:extLst>
          </p:cNvPr>
          <p:cNvGrpSpPr/>
          <p:nvPr/>
        </p:nvGrpSpPr>
        <p:grpSpPr>
          <a:xfrm>
            <a:off x="8125209" y="761399"/>
            <a:ext cx="4065595" cy="3048300"/>
            <a:chOff x="8125209" y="761399"/>
            <a:chExt cx="4065595" cy="3048300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5FC3522F-67FF-CE89-4E90-9C2235B66B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" r="11137"/>
            <a:stretch/>
          </p:blipFill>
          <p:spPr bwMode="auto">
            <a:xfrm>
              <a:off x="8126404" y="761399"/>
              <a:ext cx="4064400" cy="30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E164380F-E2A1-2C1E-4EFA-A349C127C105}"/>
                </a:ext>
              </a:extLst>
            </p:cNvPr>
            <p:cNvSpPr txBox="1"/>
            <p:nvPr/>
          </p:nvSpPr>
          <p:spPr>
            <a:xfrm>
              <a:off x="8125209" y="2995446"/>
              <a:ext cx="1496839" cy="433553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Železnice 4.0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55558CC-D379-4280-802E-0F3E2C0B097C}"/>
              </a:ext>
            </a:extLst>
          </p:cNvPr>
          <p:cNvGrpSpPr/>
          <p:nvPr/>
        </p:nvGrpSpPr>
        <p:grpSpPr>
          <a:xfrm>
            <a:off x="-2997" y="3809699"/>
            <a:ext cx="4066798" cy="3048300"/>
            <a:chOff x="-2997" y="3809699"/>
            <a:chExt cx="4066798" cy="3048300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877AE868-5F2F-AD93-8757-32634FB9CE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38"/>
            <a:stretch/>
          </p:blipFill>
          <p:spPr bwMode="auto">
            <a:xfrm>
              <a:off x="599" y="3809699"/>
              <a:ext cx="4063202" cy="30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1459ABAB-334B-26B4-073F-9CB9B05C13DD}"/>
                </a:ext>
              </a:extLst>
            </p:cNvPr>
            <p:cNvSpPr txBox="1"/>
            <p:nvPr/>
          </p:nvSpPr>
          <p:spPr>
            <a:xfrm>
              <a:off x="-2997" y="5828303"/>
              <a:ext cx="3114269" cy="648997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Inteligentní systém pro analýzu</a:t>
              </a:r>
              <a:b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</a:br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a predikci veřejné dopravy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CEF65936-E85B-4543-9CC4-E9524C11AC3F}"/>
              </a:ext>
            </a:extLst>
          </p:cNvPr>
          <p:cNvGrpSpPr/>
          <p:nvPr/>
        </p:nvGrpSpPr>
        <p:grpSpPr>
          <a:xfrm>
            <a:off x="4061404" y="3809699"/>
            <a:ext cx="4064400" cy="3048301"/>
            <a:chOff x="4061404" y="3809699"/>
            <a:chExt cx="4064400" cy="3048301"/>
          </a:xfrm>
        </p:grpSpPr>
        <p:pic>
          <p:nvPicPr>
            <p:cNvPr id="1040" name="Picture 16" descr="Autonomní vlak budoucnosti: Na přejezdu uvízlo auto, mašina bez fíry  zastavila - Deník.cz">
              <a:extLst>
                <a:ext uri="{FF2B5EF4-FFF2-40B4-BE49-F238E27FC236}">
                  <a16:creationId xmlns:a16="http://schemas.microsoft.com/office/drawing/2014/main" id="{B0C5A812-A874-3949-C95A-901FEEBDD6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2"/>
            <a:stretch/>
          </p:blipFill>
          <p:spPr bwMode="auto">
            <a:xfrm>
              <a:off x="4065597" y="3809699"/>
              <a:ext cx="4060207" cy="304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EB7D159A-8895-48BC-8F69-BF79DB03F200}"/>
                </a:ext>
              </a:extLst>
            </p:cNvPr>
            <p:cNvSpPr txBox="1"/>
            <p:nvPr/>
          </p:nvSpPr>
          <p:spPr>
            <a:xfrm>
              <a:off x="4061404" y="5828302"/>
              <a:ext cx="3962258" cy="648997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Vývoj vlakového expertního systému</a:t>
              </a:r>
              <a:b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</a:br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plnícího úlohy autonomního vlaku (VEXA)</a:t>
              </a:r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C57CCC9-EA1B-47F4-B1EC-E2D8A18B5824}"/>
              </a:ext>
            </a:extLst>
          </p:cNvPr>
          <p:cNvGrpSpPr/>
          <p:nvPr/>
        </p:nvGrpSpPr>
        <p:grpSpPr>
          <a:xfrm>
            <a:off x="8124606" y="3809698"/>
            <a:ext cx="4067393" cy="3048301"/>
            <a:chOff x="8124606" y="3809698"/>
            <a:chExt cx="4067393" cy="3048301"/>
          </a:xfrm>
        </p:grpSpPr>
        <p:pic>
          <p:nvPicPr>
            <p:cNvPr id="1042" name="Picture 18" descr="Vysokorychlostní tratě v Česku se začnou stavět po roce 2023, očekává SŽDC  - Aktuálně.cz">
              <a:extLst>
                <a:ext uri="{FF2B5EF4-FFF2-40B4-BE49-F238E27FC236}">
                  <a16:creationId xmlns:a16="http://schemas.microsoft.com/office/drawing/2014/main" id="{80E68025-72EA-D905-3A46-B088E1D6C3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" r="18655"/>
            <a:stretch/>
          </p:blipFill>
          <p:spPr bwMode="auto">
            <a:xfrm>
              <a:off x="8129400" y="3809698"/>
              <a:ext cx="4062599" cy="3048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1FD539A2-50BF-8612-5AE0-4FAF19048647}"/>
                </a:ext>
              </a:extLst>
            </p:cNvPr>
            <p:cNvSpPr txBox="1"/>
            <p:nvPr/>
          </p:nvSpPr>
          <p:spPr>
            <a:xfrm>
              <a:off x="8124606" y="6043746"/>
              <a:ext cx="2362461" cy="433553"/>
            </a:xfrm>
            <a:prstGeom prst="rect">
              <a:avLst/>
            </a:prstGeom>
            <a:solidFill>
              <a:srgbClr val="004F9F"/>
            </a:solidFill>
          </p:spPr>
          <p:txBody>
            <a:bodyPr wrap="none" lIns="180000" tIns="108000" rIns="180000" bIns="108000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  <a:latin typeface="Technika" panose="00000500000000000000" pitchFamily="2" charset="-18"/>
                </a:rPr>
                <a:t>Vysokorychlostní tratě</a:t>
              </a:r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7A211CB-E232-967D-1C1E-A481D4D990C9}"/>
              </a:ext>
            </a:extLst>
          </p:cNvPr>
          <p:cNvSpPr txBox="1"/>
          <p:nvPr/>
        </p:nvSpPr>
        <p:spPr>
          <a:xfrm>
            <a:off x="295275" y="149865"/>
            <a:ext cx="5926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Technika" panose="00000500000000000000" pitchFamily="2" charset="-18"/>
              </a:rPr>
              <a:t>Výzkumné projekty v oblasti železnice</a:t>
            </a: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15C431E5-CA23-D3EB-9682-FC4F04BFD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51344" y="182604"/>
            <a:ext cx="2645381" cy="3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A49B5-1933-1983-3FA8-7A6375346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>
            <a:extLst>
              <a:ext uri="{FF2B5EF4-FFF2-40B4-BE49-F238E27FC236}">
                <a16:creationId xmlns:a16="http://schemas.microsoft.com/office/drawing/2014/main" id="{BEF6241B-B5F0-9087-1631-9C67F209ED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70D3EE3-DDD5-97BC-6217-A049DE7B9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57" y="269990"/>
            <a:ext cx="8911848" cy="1057728"/>
          </a:xfrm>
        </p:spPr>
        <p:txBody>
          <a:bodyPr anchor="b">
            <a:norm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Technika Bold" panose="00000800000000000000" pitchFamily="2" charset="-18"/>
              </a:rPr>
              <a:t>Připravujeme nové studijní specializace</a:t>
            </a:r>
            <a:br>
              <a:rPr lang="cs-CZ" sz="3200" dirty="0">
                <a:solidFill>
                  <a:schemeClr val="bg1"/>
                </a:solidFill>
                <a:latin typeface="Technika Bold" panose="00000800000000000000" pitchFamily="2" charset="-18"/>
              </a:rPr>
            </a:br>
            <a:endParaRPr lang="cs-CZ" sz="3200" dirty="0">
              <a:solidFill>
                <a:schemeClr val="bg1"/>
              </a:solidFill>
              <a:latin typeface="Technika Bold" panose="00000800000000000000" pitchFamily="2" charset="-18"/>
            </a:endParaRPr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1FD31AAF-309A-CF9F-D6EC-600D73DF1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2229" y="269990"/>
            <a:ext cx="2645381" cy="396188"/>
          </a:xfrm>
          <a:prstGeom prst="rect">
            <a:avLst/>
          </a:prstGeom>
        </p:spPr>
      </p:pic>
      <p:graphicFrame>
        <p:nvGraphicFramePr>
          <p:cNvPr id="10" name="Zástupný obsah 7">
            <a:extLst>
              <a:ext uri="{FF2B5EF4-FFF2-40B4-BE49-F238E27FC236}">
                <a16:creationId xmlns:a16="http://schemas.microsoft.com/office/drawing/2014/main" id="{0508BC15-05FF-4DE4-8F96-7A0B5CE9E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898545"/>
              </p:ext>
            </p:extLst>
          </p:nvPr>
        </p:nvGraphicFramePr>
        <p:xfrm>
          <a:off x="-1126748" y="1434422"/>
          <a:ext cx="13034358" cy="4549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5061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pravní sál FD ČVUT">
            <a:extLst>
              <a:ext uri="{FF2B5EF4-FFF2-40B4-BE49-F238E27FC236}">
                <a16:creationId xmlns:a16="http://schemas.microsoft.com/office/drawing/2014/main" id="{4F34EDE1-D690-4B16-B8B9-151679FA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B3B62221-D507-3ED2-4F39-EAB943C3A95E}"/>
              </a:ext>
            </a:extLst>
          </p:cNvPr>
          <p:cNvSpPr/>
          <p:nvPr/>
        </p:nvSpPr>
        <p:spPr>
          <a:xfrm>
            <a:off x="690113" y="715993"/>
            <a:ext cx="3600000" cy="3600000"/>
          </a:xfrm>
          <a:prstGeom prst="rect">
            <a:avLst/>
          </a:prstGeom>
          <a:solidFill>
            <a:srgbClr val="004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5B56572-F06E-1F85-A6FE-113194761B00}"/>
              </a:ext>
            </a:extLst>
          </p:cNvPr>
          <p:cNvSpPr txBox="1"/>
          <p:nvPr/>
        </p:nvSpPr>
        <p:spPr>
          <a:xfrm>
            <a:off x="946030" y="2241896"/>
            <a:ext cx="3131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Technika" panose="00000500000000000000" pitchFamily="2" charset="-18"/>
              </a:rPr>
              <a:t>Těšíme se na vás</a:t>
            </a:r>
            <a:r>
              <a:rPr lang="de-DE" sz="3200" b="1" dirty="0">
                <a:solidFill>
                  <a:schemeClr val="bg1"/>
                </a:solidFill>
                <a:latin typeface="Technika" panose="00000500000000000000" pitchFamily="2" charset="-18"/>
              </a:rPr>
              <a:t>!</a:t>
            </a:r>
            <a:endParaRPr lang="en-US" sz="3200" b="1" dirty="0">
              <a:solidFill>
                <a:schemeClr val="bg1"/>
              </a:solidFill>
              <a:latin typeface="Technika" panose="00000500000000000000" pitchFamily="2" charset="-18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D7B50244-05A7-6EA0-E26F-EED7385A3CAC}"/>
              </a:ext>
            </a:extLst>
          </p:cNvPr>
          <p:cNvSpPr/>
          <p:nvPr/>
        </p:nvSpPr>
        <p:spPr>
          <a:xfrm>
            <a:off x="690113" y="4315992"/>
            <a:ext cx="3600000" cy="1608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echnika" panose="00000500000000000000" pitchFamily="2" charset="-18"/>
            </a:endParaRPr>
          </a:p>
        </p:txBody>
      </p:sp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38E7FB4F-494B-BB79-CC76-79A1EB1CC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016" y="1074389"/>
            <a:ext cx="1626702" cy="651255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18BBC92-B800-3553-68C8-EBBFB632245A}"/>
              </a:ext>
            </a:extLst>
          </p:cNvPr>
          <p:cNvSpPr txBox="1"/>
          <p:nvPr/>
        </p:nvSpPr>
        <p:spPr>
          <a:xfrm>
            <a:off x="946030" y="4720355"/>
            <a:ext cx="3131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4F9F"/>
                </a:solidFill>
                <a:latin typeface="Technika" panose="00000500000000000000" pitchFamily="2" charset="-18"/>
              </a:rPr>
              <a:t>www.fd.cvut.cz</a:t>
            </a:r>
            <a:endParaRPr lang="en-US" sz="1200" b="1" dirty="0">
              <a:solidFill>
                <a:srgbClr val="004F9F"/>
              </a:solidFill>
              <a:latin typeface="Technik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923106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222</Words>
  <Application>Microsoft Office PowerPoint</Application>
  <PresentationFormat>Širokoúhlá obrazovka</PresentationFormat>
  <Paragraphs>33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Technika</vt:lpstr>
      <vt:lpstr>Technika Bold</vt:lpstr>
      <vt:lpstr>Motiv Office</vt:lpstr>
      <vt:lpstr>Prezentace aplikace PowerPoint</vt:lpstr>
      <vt:lpstr>Dají se v Praze studovat železniční témata?</vt:lpstr>
      <vt:lpstr>Čemu se u nás můžete věnovat? </vt:lpstr>
      <vt:lpstr>Prezentace aplikace PowerPoint</vt:lpstr>
      <vt:lpstr>Připravujeme nové studijní specializace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Kurka</dc:creator>
  <cp:lastModifiedBy>Pribyl, Ondrej</cp:lastModifiedBy>
  <cp:revision>31</cp:revision>
  <dcterms:created xsi:type="dcterms:W3CDTF">2024-04-09T19:41:43Z</dcterms:created>
  <dcterms:modified xsi:type="dcterms:W3CDTF">2025-04-10T07:10:49Z</dcterms:modified>
</cp:coreProperties>
</file>