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7" r:id="rId2"/>
  </p:sldMasterIdLst>
  <p:notesMasterIdLst>
    <p:notesMasterId r:id="rId20"/>
  </p:notesMasterIdLst>
  <p:sldIdLst>
    <p:sldId id="256" r:id="rId3"/>
    <p:sldId id="257" r:id="rId4"/>
    <p:sldId id="258" r:id="rId5"/>
    <p:sldId id="261" r:id="rId6"/>
    <p:sldId id="263" r:id="rId7"/>
    <p:sldId id="262" r:id="rId8"/>
    <p:sldId id="260" r:id="rId9"/>
    <p:sldId id="294" r:id="rId10"/>
    <p:sldId id="300" r:id="rId11"/>
    <p:sldId id="293" r:id="rId12"/>
    <p:sldId id="267" r:id="rId13"/>
    <p:sldId id="301" r:id="rId14"/>
    <p:sldId id="269" r:id="rId15"/>
    <p:sldId id="302" r:id="rId16"/>
    <p:sldId id="303" r:id="rId17"/>
    <p:sldId id="290" r:id="rId18"/>
    <p:sldId id="259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A95F8745-05EF-4C8F-9F83-B30099F7E39F}">
          <p14:sldIdLst>
            <p14:sldId id="256"/>
            <p14:sldId id="257"/>
            <p14:sldId id="258"/>
            <p14:sldId id="261"/>
            <p14:sldId id="263"/>
            <p14:sldId id="262"/>
            <p14:sldId id="260"/>
            <p14:sldId id="294"/>
            <p14:sldId id="300"/>
            <p14:sldId id="293"/>
            <p14:sldId id="267"/>
            <p14:sldId id="301"/>
            <p14:sldId id="269"/>
            <p14:sldId id="302"/>
            <p14:sldId id="303"/>
            <p14:sldId id="290"/>
            <p14:sldId id="25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5840"/>
  </p:normalViewPr>
  <p:slideViewPr>
    <p:cSldViewPr snapToGrid="0">
      <p:cViewPr varScale="1">
        <p:scale>
          <a:sx n="76" d="100"/>
          <a:sy n="76" d="100"/>
        </p:scale>
        <p:origin x="63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92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0E6D5-95D2-5142-AA68-31B69871B2CE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A0A7DF-727C-5640-807D-917A134A0C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8290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C9FC73E1-C70A-A8BF-F873-449C1ACED8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5270" y="1780713"/>
            <a:ext cx="4306524" cy="305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7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věrečný snímek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CEE2E49-1A5C-0116-92AD-65ED59158D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6962" y="2230328"/>
            <a:ext cx="3378075" cy="2397344"/>
          </a:xfrm>
          <a:prstGeom prst="rect">
            <a:avLst/>
          </a:prstGeom>
        </p:spPr>
      </p:pic>
      <p:pic>
        <p:nvPicPr>
          <p:cNvPr id="14" name="Obrázek 13" descr="Obsah obrázku Grafika, grafický design, Barevnost, zelené&#10;&#10;Popis byl vytvořen automaticky">
            <a:extLst>
              <a:ext uri="{FF2B5EF4-FFF2-40B4-BE49-F238E27FC236}">
                <a16:creationId xmlns:a16="http://schemas.microsoft.com/office/drawing/2014/main" id="{4599C53C-943E-61F0-F9D4-2D22E7DD96E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0" y="-1"/>
            <a:ext cx="1168400" cy="763814"/>
          </a:xfrm>
          <a:prstGeom prst="rect">
            <a:avLst/>
          </a:prstGeom>
        </p:spPr>
      </p:pic>
      <p:pic>
        <p:nvPicPr>
          <p:cNvPr id="15" name="Obrázek 14" descr="Obsah obrázku Grafika, grafický design, Barevnost, zelené&#10;&#10;Popis byl vytvořen automaticky">
            <a:extLst>
              <a:ext uri="{FF2B5EF4-FFF2-40B4-BE49-F238E27FC236}">
                <a16:creationId xmlns:a16="http://schemas.microsoft.com/office/drawing/2014/main" id="{00C13F50-C3A6-949E-A822-B123FA958E7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023600" y="6094186"/>
            <a:ext cx="1168400" cy="76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852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Barevnost, modrá, rozostření, Elektricky modrá&#10;&#10;Popis byl vytvořen automaticky">
            <a:extLst>
              <a:ext uri="{FF2B5EF4-FFF2-40B4-BE49-F238E27FC236}">
                <a16:creationId xmlns:a16="http://schemas.microsoft.com/office/drawing/2014/main" id="{DABA16C3-562A-3677-D7C7-D4FD5D3676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25" t="31231" r="15032" b="62052"/>
          <a:stretch/>
        </p:blipFill>
        <p:spPr>
          <a:xfrm>
            <a:off x="0" y="0"/>
            <a:ext cx="12192000" cy="431868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928A242-D5F5-E809-C175-7A1B199ED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17147"/>
            <a:ext cx="10515600" cy="2145037"/>
          </a:xfrm>
        </p:spPr>
        <p:txBody>
          <a:bodyPr anchor="b"/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EF65707-8FD2-759C-6BB2-34037AD7C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1188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F481592-E0C5-A374-E6E2-E720145039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7283" t="-31168"/>
          <a:stretch/>
        </p:blipFill>
        <p:spPr>
          <a:xfrm rot="10800000" flipH="1" flipV="1">
            <a:off x="-2" y="3755386"/>
            <a:ext cx="12192001" cy="62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42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A62F04-D72B-96FC-0619-A9056B2DA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F49B01-C7B5-3DBD-CC30-5517E7093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4AF482E-78F6-7403-303B-E39CF2FE6E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348"/>
          <a:stretch/>
        </p:blipFill>
        <p:spPr>
          <a:xfrm rot="10800000" flipH="1" flipV="1">
            <a:off x="0" y="6492875"/>
            <a:ext cx="12192000" cy="3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45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adpis a 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9B58C-EC46-3E8E-F65A-0A611738B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6CA8E2-F757-3007-C46C-B316665D80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AF125F-D6C8-55C1-2C67-4134B3621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6D12A0F-005D-115A-AADB-96A0CAAD1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348"/>
          <a:stretch/>
        </p:blipFill>
        <p:spPr>
          <a:xfrm rot="10800000" flipH="1" flipV="1">
            <a:off x="0" y="6492875"/>
            <a:ext cx="12192000" cy="3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32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věrečný snímek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CEE2E49-1A5C-0116-92AD-65ED59158D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06962" y="2230328"/>
            <a:ext cx="3378075" cy="2397344"/>
          </a:xfrm>
          <a:prstGeom prst="rect">
            <a:avLst/>
          </a:prstGeom>
        </p:spPr>
      </p:pic>
      <p:pic>
        <p:nvPicPr>
          <p:cNvPr id="14" name="Obrázek 13" descr="Obsah obrázku Grafika, grafický design, Barevnost, zelené&#10;&#10;Popis byl vytvořen automaticky">
            <a:extLst>
              <a:ext uri="{FF2B5EF4-FFF2-40B4-BE49-F238E27FC236}">
                <a16:creationId xmlns:a16="http://schemas.microsoft.com/office/drawing/2014/main" id="{4599C53C-943E-61F0-F9D4-2D22E7DD96E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0" y="-1"/>
            <a:ext cx="1168400" cy="763814"/>
          </a:xfrm>
          <a:prstGeom prst="rect">
            <a:avLst/>
          </a:prstGeom>
        </p:spPr>
      </p:pic>
      <p:pic>
        <p:nvPicPr>
          <p:cNvPr id="15" name="Obrázek 14" descr="Obsah obrázku Grafika, grafický design, Barevnost, zelené&#10;&#10;Popis byl vytvořen automaticky">
            <a:extLst>
              <a:ext uri="{FF2B5EF4-FFF2-40B4-BE49-F238E27FC236}">
                <a16:creationId xmlns:a16="http://schemas.microsoft.com/office/drawing/2014/main" id="{00C13F50-C3A6-949E-A822-B123FA958E7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023600" y="6094186"/>
            <a:ext cx="1168400" cy="76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0474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cký objekt 9">
            <a:extLst>
              <a:ext uri="{FF2B5EF4-FFF2-40B4-BE49-F238E27FC236}">
                <a16:creationId xmlns:a16="http://schemas.microsoft.com/office/drawing/2014/main" id="{C9FC73E1-C70A-A8BF-F873-449C1ACED8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5270" y="1780713"/>
            <a:ext cx="4306524" cy="305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59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Barevnost, modrá, rozostření, Elektricky modrá&#10;&#10;Popis byl vytvořen automaticky">
            <a:extLst>
              <a:ext uri="{FF2B5EF4-FFF2-40B4-BE49-F238E27FC236}">
                <a16:creationId xmlns:a16="http://schemas.microsoft.com/office/drawing/2014/main" id="{DABA16C3-562A-3677-D7C7-D4FD5D3676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25" t="31231" r="15032" b="62052"/>
          <a:stretch/>
        </p:blipFill>
        <p:spPr>
          <a:xfrm>
            <a:off x="0" y="0"/>
            <a:ext cx="12192000" cy="431868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928A242-D5F5-E809-C175-7A1B199ED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17147"/>
            <a:ext cx="10515600" cy="2145037"/>
          </a:xfrm>
        </p:spPr>
        <p:txBody>
          <a:bodyPr anchor="b"/>
          <a:lstStyle>
            <a:lvl1pPr>
              <a:defRPr sz="6000" b="1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EF65707-8FD2-759C-6BB2-34037AD7C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1188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F481592-E0C5-A374-E6E2-E720145039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7283" t="-31168"/>
          <a:stretch/>
        </p:blipFill>
        <p:spPr>
          <a:xfrm rot="10800000" flipH="1" flipV="1">
            <a:off x="-2" y="3755386"/>
            <a:ext cx="12192001" cy="62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A62F04-D72B-96FC-0619-A9056B2DA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F49B01-C7B5-3DBD-CC30-5517E7093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4AF482E-78F6-7403-303B-E39CF2FE6E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348"/>
          <a:stretch/>
        </p:blipFill>
        <p:spPr>
          <a:xfrm rot="10800000" flipH="1" flipV="1">
            <a:off x="0" y="6492875"/>
            <a:ext cx="12192000" cy="3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42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Nadpis a 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69B58C-EC46-3E8E-F65A-0A611738B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6CA8E2-F757-3007-C46C-B316665D80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EAF125F-D6C8-55C1-2C67-4134B3621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6D12A0F-005D-115A-AADB-96A0CAAD1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348"/>
          <a:stretch/>
        </p:blipFill>
        <p:spPr>
          <a:xfrm rot="10800000" flipH="1" flipV="1">
            <a:off x="0" y="6492875"/>
            <a:ext cx="12192000" cy="3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1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9E1AD64-4937-6F7F-9FEC-7370502D1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366F940-5576-CDF4-E737-CEA03AAA3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723DEC-436F-AC1E-CDD3-3074AB9DB3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6FAF0-5BF7-9941-ADE3-09695AE0D6E4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4A88D1-932F-FABE-9997-025CE40BC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67D3F1-FDC3-298B-8E68-18475C1B0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3F778-9B42-8648-B454-4A17FC51FE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8236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66" r:id="rId4"/>
    <p:sldLayoutId id="214748366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9E1AD64-4937-6F7F-9FEC-7370502D1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366F940-5576-CDF4-E737-CEA03AAA3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7723DEC-436F-AC1E-CDD3-3074AB9DB3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6FAF0-5BF7-9941-ADE3-09695AE0D6E4}" type="datetimeFigureOut">
              <a:rPr lang="cs-CZ" smtClean="0"/>
              <a:t>10.04.2025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4A88D1-932F-FABE-9997-025CE40BC1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67D3F1-FDC3-298B-8E68-18475C1B0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3F778-9B42-8648-B454-4A17FC51FE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53196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emf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9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1.png"/><Relationship Id="rId18" Type="http://schemas.openxmlformats.org/officeDocument/2006/relationships/image" Target="../media/image38.png"/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image" Target="../media/image26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20.png"/><Relationship Id="rId5" Type="http://schemas.openxmlformats.org/officeDocument/2006/relationships/image" Target="../media/image9.pn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19" Type="http://schemas.openxmlformats.org/officeDocument/2006/relationships/image" Target="../media/image11.png"/><Relationship Id="rId4" Type="http://schemas.openxmlformats.org/officeDocument/2006/relationships/image" Target="../media/image28.jpeg"/><Relationship Id="rId9" Type="http://schemas.openxmlformats.org/officeDocument/2006/relationships/image" Target="../media/image19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3.jpeg"/><Relationship Id="rId12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46.jpeg"/><Relationship Id="rId5" Type="http://schemas.openxmlformats.org/officeDocument/2006/relationships/image" Target="../media/image42.png"/><Relationship Id="rId10" Type="http://schemas.openxmlformats.org/officeDocument/2006/relationships/image" Target="../media/image45.png"/><Relationship Id="rId4" Type="http://schemas.openxmlformats.org/officeDocument/2006/relationships/image" Target="../media/image41.jpeg"/><Relationship Id="rId9" Type="http://schemas.openxmlformats.org/officeDocument/2006/relationships/image" Target="../media/image3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11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Relationship Id="rId14" Type="http://schemas.openxmlformats.org/officeDocument/2006/relationships/image" Target="../media/image62.png"/><Relationship Id="rId22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649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63732-19C2-E2B7-EEF7-9A0D27794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E546082-5433-21C4-57C7-65579BB0B718}"/>
              </a:ext>
            </a:extLst>
          </p:cNvPr>
          <p:cNvSpPr/>
          <p:nvPr/>
        </p:nvSpPr>
        <p:spPr>
          <a:xfrm>
            <a:off x="854251" y="5750680"/>
            <a:ext cx="1542655" cy="5000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3CD7804-E7CD-90AC-FF27-00EFE9AE1105}"/>
              </a:ext>
            </a:extLst>
          </p:cNvPr>
          <p:cNvSpPr txBox="1"/>
          <p:nvPr/>
        </p:nvSpPr>
        <p:spPr>
          <a:xfrm>
            <a:off x="3644046" y="656831"/>
            <a:ext cx="49039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92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Zvyšování produkčních schopností DT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A97874E-9BA5-9081-6173-D834A332C75A}"/>
              </a:ext>
            </a:extLst>
          </p:cNvPr>
          <p:cNvSpPr txBox="1"/>
          <p:nvPr/>
        </p:nvSpPr>
        <p:spPr>
          <a:xfrm>
            <a:off x="767406" y="1159090"/>
            <a:ext cx="8712970" cy="88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110000"/>
              <a:buFontTx/>
              <a:buBlip>
                <a:blip r:embed="rId2"/>
              </a:buBlip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Speciální výrobní technologie dodané na zakázku</a:t>
            </a:r>
          </a:p>
          <a:p>
            <a:pPr marL="342900" indent="-342900">
              <a:lnSpc>
                <a:spcPct val="150000"/>
              </a:lnSpc>
              <a:buSzPct val="110000"/>
              <a:buFontTx/>
              <a:buBlip>
                <a:blip r:embed="rId2"/>
              </a:buBlip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Manipulační technika pro přepravu dílů</a:t>
            </a:r>
          </a:p>
        </p:txBody>
      </p:sp>
      <p:pic>
        <p:nvPicPr>
          <p:cNvPr id="5" name="Obrázek 4" descr="Obsah obrázku fabrika, budova, průmysl, Obrábění kovů&#10;&#10;Popis byl vytvořen automaticky">
            <a:extLst>
              <a:ext uri="{FF2B5EF4-FFF2-40B4-BE49-F238E27FC236}">
                <a16:creationId xmlns:a16="http://schemas.microsoft.com/office/drawing/2014/main" id="{A0CA5A59-6E95-C06D-B77D-5085FB64F5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20916"/>
            <a:ext cx="3384377" cy="19037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58EA123-82BC-83F0-BC97-FA90E8F86CED}"/>
              </a:ext>
            </a:extLst>
          </p:cNvPr>
          <p:cNvSpPr txBox="1"/>
          <p:nvPr/>
        </p:nvSpPr>
        <p:spPr>
          <a:xfrm>
            <a:off x="3282575" y="2120915"/>
            <a:ext cx="1044581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Svařování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A76B6D7-28BB-F1CC-FF09-C9E9A5C342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2639" y="2144622"/>
            <a:ext cx="3380992" cy="190371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0CACD79-4953-AD71-7B64-6A69E51A2261}"/>
              </a:ext>
            </a:extLst>
          </p:cNvPr>
          <p:cNvSpPr txBox="1"/>
          <p:nvPr/>
        </p:nvSpPr>
        <p:spPr>
          <a:xfrm>
            <a:off x="6245038" y="2132424"/>
            <a:ext cx="1648593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Dělení materiálu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FAD3C93-9789-FBC6-F0E8-57A488BC55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6753" y="2144622"/>
            <a:ext cx="3380992" cy="190371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FCB831A-8ABD-8374-4AD4-FAAD0434C91B}"/>
              </a:ext>
            </a:extLst>
          </p:cNvPr>
          <p:cNvSpPr txBox="1"/>
          <p:nvPr/>
        </p:nvSpPr>
        <p:spPr>
          <a:xfrm>
            <a:off x="10458814" y="2144622"/>
            <a:ext cx="1008931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Obrábění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C16B5CB-8EF3-3E11-5453-DD0C7A3E15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424" y="4192191"/>
            <a:ext cx="3384377" cy="189037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DD9326A-372A-274C-C6DE-5F147C63EA85}"/>
              </a:ext>
            </a:extLst>
          </p:cNvPr>
          <p:cNvSpPr txBox="1"/>
          <p:nvPr/>
        </p:nvSpPr>
        <p:spPr>
          <a:xfrm>
            <a:off x="2426382" y="4181798"/>
            <a:ext cx="1873077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Tepelné zpracování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6FE30DAB-76D9-897D-76F3-4C77B6788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2639" y="4185521"/>
            <a:ext cx="3380992" cy="1903712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F31B3EA-7856-B762-0098-652B6EAFCF35}"/>
              </a:ext>
            </a:extLst>
          </p:cNvPr>
          <p:cNvSpPr txBox="1"/>
          <p:nvPr/>
        </p:nvSpPr>
        <p:spPr>
          <a:xfrm>
            <a:off x="6992807" y="4181798"/>
            <a:ext cx="900824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Rovnání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9E79CFA-A115-4530-C588-AD6FC17079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0470" y="4198863"/>
            <a:ext cx="3384377" cy="1901335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FAC7CFDB-34BD-8930-F2B2-9EC812D4B84F}"/>
              </a:ext>
            </a:extLst>
          </p:cNvPr>
          <p:cNvSpPr txBox="1"/>
          <p:nvPr/>
        </p:nvSpPr>
        <p:spPr>
          <a:xfrm>
            <a:off x="10268229" y="4198863"/>
            <a:ext cx="1226618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</a:rPr>
              <a:t>Manipulace</a:t>
            </a:r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A1ED62F0-BD98-D61B-4620-0BD51A76C55C}"/>
              </a:ext>
            </a:extLst>
          </p:cNvPr>
          <p:cNvSpPr txBox="1">
            <a:spLocks/>
          </p:cNvSpPr>
          <p:nvPr/>
        </p:nvSpPr>
        <p:spPr>
          <a:xfrm>
            <a:off x="1872000" y="180000"/>
            <a:ext cx="9408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60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.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Připravenost DT na budování VRT v ČR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A62C0289-2A27-3128-9EF1-7DF1F9D829A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74" t="11157" r="14791" b="10910"/>
          <a:stretch/>
        </p:blipFill>
        <p:spPr>
          <a:xfrm>
            <a:off x="596348" y="190182"/>
            <a:ext cx="979573" cy="102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0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1388 0.1388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69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3.7037E-6 L 0.27747 -0.0018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67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8 0.13889 L 3.54167E-6 -3.7037E-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-6968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747 -0.00186 L 8.33333E-7 -4.44444E-6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00286 0.13889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694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27747 -0.00185 " pathEditMode="relative" rAng="0" ptsTypes="AA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67" y="-9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0.13889 L -3.95833E-6 1.11111E-6 " pathEditMode="relative" rAng="0" ptsTypes="AA"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6944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747 -0.00185 L 2.29167E-6 1.85185E-6 " pathEditMode="relative" rAng="0" ptsTypes="AA">
                                      <p:cBhvr>
                                        <p:cTn id="1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0" y="93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0.13867 0.13889 " pathEditMode="relative" rAng="0" ptsTypes="AA">
                                      <p:cBhvr>
                                        <p:cTn id="1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6944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0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68 0.13889 L -3.125E-6 1.11111E-6 " pathEditMode="relative" rAng="0" ptsTypes="AA">
                                      <p:cBhvr>
                                        <p:cTn id="1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-6944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13867 -0.1368 " pathEditMode="relative" rAng="0" ptsTypes="AA">
                                      <p:cBhvr>
                                        <p:cTn id="2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6852"/>
                                    </p:animMotion>
                                  </p:childTnLst>
                                </p:cTn>
                              </p:par>
                              <p:par>
                                <p:cTn id="2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8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0.25352 -0.26088 " pathEditMode="relative" rAng="0" ptsTypes="AA">
                                      <p:cBhvr>
                                        <p:cTn id="2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-13056"/>
                                    </p:animMotion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67 -0.13681 L -1.66667E-6 -4.07407E-6 " pathEditMode="relative" rAng="0" ptsTypes="AA">
                                      <p:cBhvr>
                                        <p:cTn id="2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6875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51 -0.26088 L -1.25E-6 7.40741E-7 " pathEditMode="relative" rAng="0" ptsTypes="AA">
                                      <p:cBhvr>
                                        <p:cTn id="2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13" y="12778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0286 -0.13935 " pathEditMode="relative" rAng="0" ptsTypes="AA">
                                      <p:cBhvr>
                                        <p:cTn id="3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6968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1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12578 -0.25903 " pathEditMode="relative" rAng="0" ptsTypes="AA">
                                      <p:cBhvr>
                                        <p:cTn id="3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89" y="-12963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6 -0.13935 L -3.95833E-6 -4.07407E-6 " pathEditMode="relative" rAng="0" ptsTypes="AA">
                                      <p:cBhvr>
                                        <p:cTn id="3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6968"/>
                                    </p:animMotion>
                                  </p:childTnLst>
                                </p:cTn>
                              </p:par>
                              <p:par>
                                <p:cTn id="3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2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78 -0.25903 L 3.33333E-6 7.40741E-7 " pathEditMode="relative" rAng="0" ptsTypes="AA">
                                      <p:cBhvr>
                                        <p:cTn id="3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12315"/>
                                    </p:animMotion>
                                  </p:childTnLst>
                                </p:cTn>
                              </p:par>
                              <p:par>
                                <p:cTn id="3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2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13881 -0.13866 " pathEditMode="relative" rAng="0" ptsTypes="AA">
                                      <p:cBhvr>
                                        <p:cTn id="3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0" y="-6944"/>
                                    </p:animMotion>
                                  </p:childTnLst>
                                </p:cTn>
                              </p:par>
                              <p:par>
                                <p:cTn id="3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0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39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-0.0086 -0.26273 " pathEditMode="relative" rAng="0" ptsTypes="AA">
                                      <p:cBhvr>
                                        <p:cTn id="3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-12639"/>
                                    </p:animMotion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81 -0.13866 L 3.54167E-6 4.07407E-6 " pathEditMode="relative" rAng="0" ptsTypes="AA">
                                      <p:cBhvr>
                                        <p:cTn id="4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0" y="6921"/>
                                    </p:animMotion>
                                  </p:childTnLst>
                                </p:cTn>
                              </p:par>
                              <p:par>
                                <p:cTn id="4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1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32" presetID="42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 -0.26274 L 2.08333E-6 4.44444E-6 " pathEditMode="relative" rAng="0" ptsTypes="AA">
                                      <p:cBhvr>
                                        <p:cTn id="4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0" y="13125"/>
                                    </p:animMotion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3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9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5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1" presetID="10" presetClass="entr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animBg="1"/>
      <p:bldP spid="6" grpId="7" animBg="1"/>
      <p:bldP spid="6" grpId="8" animBg="1"/>
      <p:bldP spid="6" grpId="9" animBg="1"/>
      <p:bldP spid="6" grpId="10" animBg="1"/>
      <p:bldP spid="6" grpId="11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animBg="1"/>
      <p:bldP spid="8" grpId="7" animBg="1"/>
      <p:bldP spid="8" grpId="8" animBg="1"/>
      <p:bldP spid="8" grpId="9" animBg="1"/>
      <p:bldP spid="8" grpId="10" animBg="1"/>
      <p:bldP spid="8" grpId="11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2" grpId="0" animBg="1"/>
      <p:bldP spid="12" grpId="1" animBg="1"/>
      <p:bldP spid="12" grpId="2" animBg="1"/>
      <p:bldP spid="12" grpId="3" animBg="1"/>
      <p:bldP spid="12" grpId="4" animBg="1"/>
      <p:bldP spid="12" grpId="5" animBg="1"/>
      <p:bldP spid="12" grpId="6" animBg="1"/>
      <p:bldP spid="12" grpId="7" animBg="1"/>
      <p:bldP spid="12" grpId="8" animBg="1"/>
      <p:bldP spid="12" grpId="9" animBg="1"/>
      <p:bldP spid="12" grpId="10" animBg="1"/>
      <p:bldP spid="12" grpId="11" animBg="1"/>
      <p:bldP spid="14" grpId="0" animBg="1"/>
      <p:bldP spid="14" grpId="1" animBg="1"/>
      <p:bldP spid="14" grpId="2" animBg="1"/>
      <p:bldP spid="14" grpId="3" animBg="1"/>
      <p:bldP spid="14" grpId="4" animBg="1"/>
      <p:bldP spid="14" grpId="5" animBg="1"/>
      <p:bldP spid="14" grpId="6" animBg="1"/>
      <p:bldP spid="14" grpId="7" animBg="1"/>
      <p:bldP spid="14" grpId="8" animBg="1"/>
      <p:bldP spid="14" grpId="9" animBg="1"/>
      <p:bldP spid="14" grpId="10" animBg="1"/>
      <p:bldP spid="14" grpId="11" animBg="1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6" grpId="6" animBg="1"/>
      <p:bldP spid="16" grpId="7" animBg="1"/>
      <p:bldP spid="16" grpId="8" animBg="1"/>
      <p:bldP spid="16" grpId="9" animBg="1"/>
      <p:bldP spid="16" grpId="10" animBg="1"/>
      <p:bldP spid="16" grpId="1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E9E03-4BE5-CD08-2D36-D64E74A99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venku, budova, voda, obloha&#10;&#10;Obsah vygenerovaný umělou inteligencí může být nesprávný.">
            <a:extLst>
              <a:ext uri="{FF2B5EF4-FFF2-40B4-BE49-F238E27FC236}">
                <a16:creationId xmlns:a16="http://schemas.microsoft.com/office/drawing/2014/main" id="{DA5812EE-12A1-5610-A6F3-4F98787DCF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" t="4726" b="24801"/>
          <a:stretch/>
        </p:blipFill>
        <p:spPr>
          <a:xfrm>
            <a:off x="858525" y="4275317"/>
            <a:ext cx="3672408" cy="2002468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D85ED81-DFEA-D644-BD9D-457EC2755503}"/>
              </a:ext>
            </a:extLst>
          </p:cNvPr>
          <p:cNvSpPr txBox="1"/>
          <p:nvPr/>
        </p:nvSpPr>
        <p:spPr>
          <a:xfrm>
            <a:off x="767408" y="1124765"/>
            <a:ext cx="4752528" cy="2787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SzPct val="110000"/>
              <a:buFontTx/>
              <a:buBlip>
                <a:blip r:embed="rId3"/>
              </a:buBlip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Plocha haly: 120 x 43 m</a:t>
            </a:r>
          </a:p>
          <a:p>
            <a:pPr marL="342900" indent="-342900">
              <a:lnSpc>
                <a:spcPct val="200000"/>
              </a:lnSpc>
              <a:buSzPct val="110000"/>
              <a:buFontTx/>
              <a:buBlip>
                <a:blip r:embed="rId3"/>
              </a:buBlip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Mostové jeřáby: 3 x 10 t</a:t>
            </a:r>
          </a:p>
          <a:p>
            <a:pPr marL="342900" indent="-342900">
              <a:lnSpc>
                <a:spcPct val="200000"/>
              </a:lnSpc>
              <a:buSzPct val="110000"/>
              <a:buFontTx/>
              <a:buBlip>
                <a:blip r:embed="rId3"/>
              </a:buBlip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Hydraulický lis 6 000 t</a:t>
            </a:r>
          </a:p>
          <a:p>
            <a:pPr marL="342900" indent="-342900">
              <a:lnSpc>
                <a:spcPct val="200000"/>
              </a:lnSpc>
              <a:buSzPct val="110000"/>
              <a:buFontTx/>
              <a:buBlip>
                <a:blip r:embed="rId3"/>
              </a:buBlip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Indukční ohřev kolejnic</a:t>
            </a:r>
          </a:p>
          <a:p>
            <a:pPr marL="342900" indent="-342900">
              <a:lnSpc>
                <a:spcPct val="200000"/>
              </a:lnSpc>
              <a:buSzPct val="110000"/>
              <a:buFontTx/>
              <a:buBlip>
                <a:blip r:embed="rId3"/>
              </a:buBlip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Vytápění haly tepelnými čerpadly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D0B18B2-90E5-1375-42BF-9B7AAAC8EBD1}"/>
              </a:ext>
            </a:extLst>
          </p:cNvPr>
          <p:cNvSpPr txBox="1"/>
          <p:nvPr/>
        </p:nvSpPr>
        <p:spPr>
          <a:xfrm>
            <a:off x="2328782" y="663100"/>
            <a:ext cx="7534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92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Lisovna konců železničních jazyků – nejnovější investice DT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4FBB78C-1A97-699E-3327-72A5EC91E9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09" t="904" r="23139" b="979"/>
          <a:stretch/>
        </p:blipFill>
        <p:spPr>
          <a:xfrm>
            <a:off x="4866724" y="1819253"/>
            <a:ext cx="7054915" cy="44585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F8E8191-B494-DB7C-4C27-EADE58BB9B4E}"/>
              </a:ext>
            </a:extLst>
          </p:cNvPr>
          <p:cNvSpPr txBox="1"/>
          <p:nvPr/>
        </p:nvSpPr>
        <p:spPr>
          <a:xfrm>
            <a:off x="5735960" y="1124765"/>
            <a:ext cx="6094562" cy="571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SzPct val="110000"/>
              <a:buFontTx/>
              <a:buBlip>
                <a:blip r:embed="rId3"/>
              </a:buBlip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Realizace investice zahájena v roce 2022</a:t>
            </a:r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458D547D-8EEA-26A5-27D9-C0A1077D2E62}"/>
              </a:ext>
            </a:extLst>
          </p:cNvPr>
          <p:cNvSpPr txBox="1">
            <a:spLocks/>
          </p:cNvSpPr>
          <p:nvPr/>
        </p:nvSpPr>
        <p:spPr>
          <a:xfrm>
            <a:off x="1872000" y="180000"/>
            <a:ext cx="9408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60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.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Připravenost DT na budování VRT v ČR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F597E181-22D3-80F0-AA42-B125D69BFF5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74" t="11157" r="14791" b="10910"/>
          <a:stretch/>
        </p:blipFill>
        <p:spPr>
          <a:xfrm>
            <a:off x="596348" y="190182"/>
            <a:ext cx="979573" cy="102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86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315A5-BD96-A3C5-DBDC-DFC033C9F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2BE7565-5E5D-963C-59B4-136DB4DB658F}"/>
              </a:ext>
            </a:extLst>
          </p:cNvPr>
          <p:cNvSpPr txBox="1"/>
          <p:nvPr/>
        </p:nvSpPr>
        <p:spPr>
          <a:xfrm>
            <a:off x="3310621" y="663100"/>
            <a:ext cx="5570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92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DT k přípravě na výstavbu VRT v ČR</a:t>
            </a:r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5BD27E72-359F-FAAC-4806-527E8CF503BD}"/>
              </a:ext>
            </a:extLst>
          </p:cNvPr>
          <p:cNvSpPr txBox="1">
            <a:spLocks/>
          </p:cNvSpPr>
          <p:nvPr/>
        </p:nvSpPr>
        <p:spPr>
          <a:xfrm>
            <a:off x="1872000" y="180000"/>
            <a:ext cx="9408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60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.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Připravenost DT na budování VRT v ČR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F035348-4364-C09B-94C6-47FEE4B6C9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74" t="11157" r="14791" b="10910"/>
          <a:stretch/>
        </p:blipFill>
        <p:spPr>
          <a:xfrm>
            <a:off x="596348" y="190182"/>
            <a:ext cx="979573" cy="102836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2D11C8C-9B2F-ADFA-D146-3BEB1C909466}"/>
              </a:ext>
            </a:extLst>
          </p:cNvPr>
          <p:cNvSpPr txBox="1"/>
          <p:nvPr/>
        </p:nvSpPr>
        <p:spPr>
          <a:xfrm>
            <a:off x="407368" y="1268760"/>
            <a:ext cx="6508934" cy="4576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110000"/>
              <a:buBlip>
                <a:blip r:embed="rId3"/>
              </a:buBlip>
            </a:pPr>
            <a:r>
              <a:rPr lang="cs-CZ" dirty="0">
                <a:latin typeface="Aptos" panose="020B0004020202020204" pitchFamily="34" charset="0"/>
              </a:rPr>
              <a:t>25 let se zabýváme přípravou a zdokonalením technického řešení se zpětnou vazbou z validace v trati</a:t>
            </a:r>
          </a:p>
          <a:p>
            <a:pPr lvl="1">
              <a:lnSpc>
                <a:spcPct val="150000"/>
              </a:lnSpc>
              <a:buSzPct val="110000"/>
            </a:pPr>
            <a:endParaRPr lang="cs-CZ" sz="1000" dirty="0">
              <a:latin typeface="Aptos" panose="020B0004020202020204" pitchFamily="34" charset="0"/>
            </a:endParaRPr>
          </a:p>
          <a:p>
            <a:pPr marL="800100" lvl="1" indent="-342900">
              <a:lnSpc>
                <a:spcPct val="200000"/>
              </a:lnSpc>
              <a:buSzPct val="110000"/>
              <a:buBlip>
                <a:blip r:embed="rId3"/>
              </a:buBlip>
            </a:pPr>
            <a:r>
              <a:rPr lang="cs-CZ" dirty="0">
                <a:latin typeface="Aptos" panose="020B0004020202020204" pitchFamily="34" charset="0"/>
              </a:rPr>
              <a:t>Držíme know-how technického návrhu a výroby výhybek</a:t>
            </a:r>
          </a:p>
          <a:p>
            <a:pPr lvl="1">
              <a:lnSpc>
                <a:spcPct val="150000"/>
              </a:lnSpc>
              <a:buSzPct val="110000"/>
            </a:pPr>
            <a:endParaRPr lang="cs-CZ" sz="1000" dirty="0">
              <a:latin typeface="Aptos" panose="020B0004020202020204" pitchFamily="34" charset="0"/>
            </a:endParaRPr>
          </a:p>
          <a:p>
            <a:pPr marL="800100" lvl="1" indent="-342900">
              <a:lnSpc>
                <a:spcPct val="200000"/>
              </a:lnSpc>
              <a:buSzPct val="110000"/>
              <a:buBlip>
                <a:blip r:embed="rId3"/>
              </a:buBlip>
            </a:pPr>
            <a:r>
              <a:rPr lang="cs-CZ" dirty="0">
                <a:latin typeface="Aptos" panose="020B0004020202020204" pitchFamily="34" charset="0"/>
              </a:rPr>
              <a:t>Disponujeme vysoce kvalifikovanými zaměstnanci</a:t>
            </a:r>
          </a:p>
          <a:p>
            <a:pPr lvl="1">
              <a:lnSpc>
                <a:spcPct val="150000"/>
              </a:lnSpc>
              <a:buSzPct val="110000"/>
            </a:pPr>
            <a:endParaRPr lang="cs-CZ" sz="1000" dirty="0">
              <a:latin typeface="Aptos" panose="020B0004020202020204" pitchFamily="34" charset="0"/>
            </a:endParaRPr>
          </a:p>
          <a:p>
            <a:pPr marL="800100" lvl="1" indent="-342900">
              <a:lnSpc>
                <a:spcPct val="150000"/>
              </a:lnSpc>
              <a:buSzPct val="110000"/>
              <a:buBlip>
                <a:blip r:embed="rId3"/>
              </a:buBlip>
            </a:pPr>
            <a:r>
              <a:rPr lang="cs-CZ" b="1" dirty="0">
                <a:latin typeface="Aptos" panose="020B0004020202020204" pitchFamily="34" charset="0"/>
              </a:rPr>
              <a:t>5 let je v provozu v ŽST Prosenice výhybka pro rychlost jízdy do odbočné větve 160km/hod.</a:t>
            </a:r>
          </a:p>
          <a:p>
            <a:pPr lvl="1">
              <a:lnSpc>
                <a:spcPct val="150000"/>
              </a:lnSpc>
              <a:buSzPct val="110000"/>
            </a:pPr>
            <a:endParaRPr lang="cs-CZ" sz="1000" b="1" dirty="0">
              <a:latin typeface="Aptos" panose="020B0004020202020204" pitchFamily="34" charset="0"/>
            </a:endParaRPr>
          </a:p>
          <a:p>
            <a:pPr marL="800100" lvl="1" indent="-342900">
              <a:lnSpc>
                <a:spcPct val="150000"/>
              </a:lnSpc>
              <a:buSzPct val="110000"/>
              <a:buBlip>
                <a:blip r:embed="rId3"/>
              </a:buBlip>
            </a:pPr>
            <a:r>
              <a:rPr lang="cs-CZ" b="1" dirty="0">
                <a:latin typeface="Aptos" panose="020B0004020202020204" pitchFamily="34" charset="0"/>
              </a:rPr>
              <a:t>Máme připravenu výhybku pro rychlost jízdy do odbočné větve 230km/hod.</a:t>
            </a:r>
          </a:p>
        </p:txBody>
      </p:sp>
      <p:pic>
        <p:nvPicPr>
          <p:cNvPr id="10" name="Obrázek 9" descr="Obsah obrázku tráva, rostlina, venku, trať&#10;&#10;Obsah vygenerovaný umělou inteligencí může být nesprávný.">
            <a:extLst>
              <a:ext uri="{FF2B5EF4-FFF2-40B4-BE49-F238E27FC236}">
                <a16:creationId xmlns:a16="http://schemas.microsoft.com/office/drawing/2014/main" id="{8286777C-ABB7-D1A1-4517-C30ED7EC28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4" t="14569" r="27494" b="17249"/>
          <a:stretch/>
        </p:blipFill>
        <p:spPr>
          <a:xfrm>
            <a:off x="7176120" y="1202779"/>
            <a:ext cx="3672408" cy="484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36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2DDA1-51B9-D01B-D219-BD4EA7EF2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4CD25D1-6487-956F-E980-F32F4E35CA48}"/>
              </a:ext>
            </a:extLst>
          </p:cNvPr>
          <p:cNvSpPr txBox="1"/>
          <p:nvPr/>
        </p:nvSpPr>
        <p:spPr>
          <a:xfrm>
            <a:off x="3310624" y="678442"/>
            <a:ext cx="5570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92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Přístup DT k přípravě na výstavbu VRT v ČR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65FE6E29-7353-70AB-3A61-7BD5472E9860}"/>
              </a:ext>
            </a:extLst>
          </p:cNvPr>
          <p:cNvSpPr txBox="1"/>
          <p:nvPr/>
        </p:nvSpPr>
        <p:spPr>
          <a:xfrm>
            <a:off x="407368" y="1268760"/>
            <a:ext cx="7848872" cy="88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110000"/>
              <a:buFontTx/>
              <a:buBlip>
                <a:blip r:embed="rId2"/>
              </a:buBlip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Dlouhodobě realizujeme investice pro zajištění výroby, zvýšení kvality, zvládnutí manipulace a skladování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5EDAAB2-0088-10EE-D247-BA2BCCFB8E74}"/>
              </a:ext>
            </a:extLst>
          </p:cNvPr>
          <p:cNvSpPr txBox="1"/>
          <p:nvPr/>
        </p:nvSpPr>
        <p:spPr>
          <a:xfrm>
            <a:off x="407368" y="2420888"/>
            <a:ext cx="5256584" cy="300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110000"/>
              <a:buFontTx/>
              <a:buBlip>
                <a:blip r:embed="rId2"/>
              </a:buBlip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Rozšiřujeme výrobní kapacity na pokrytí požadavků zákazníků</a:t>
            </a:r>
          </a:p>
          <a:p>
            <a:pPr lvl="1">
              <a:lnSpc>
                <a:spcPct val="150000"/>
              </a:lnSpc>
              <a:buSzPct val="110000"/>
            </a:pPr>
            <a:endParaRPr lang="cs-CZ" sz="10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800100" lvl="1" indent="-342900">
              <a:lnSpc>
                <a:spcPct val="150000"/>
              </a:lnSpc>
              <a:buSzPct val="110000"/>
              <a:buFontTx/>
              <a:buBlip>
                <a:blip r:embed="rId2"/>
              </a:buBlip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Připravujeme se na dodávky a servis výhybek na VRT</a:t>
            </a:r>
          </a:p>
          <a:p>
            <a:pPr lvl="1">
              <a:lnSpc>
                <a:spcPct val="150000"/>
              </a:lnSpc>
              <a:buSzPct val="110000"/>
            </a:pPr>
            <a:endParaRPr lang="cs-CZ" sz="1000" dirty="0">
              <a:solidFill>
                <a:prstClr val="black"/>
              </a:solidFill>
              <a:latin typeface="Aptos" panose="020B0004020202020204" pitchFamily="34" charset="0"/>
            </a:endParaRPr>
          </a:p>
          <a:p>
            <a:pPr marL="800100" lvl="1" indent="-342900">
              <a:lnSpc>
                <a:spcPct val="150000"/>
              </a:lnSpc>
              <a:buSzPct val="110000"/>
              <a:buFontTx/>
              <a:buBlip>
                <a:blip r:embed="rId2"/>
              </a:buBlip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Pečujeme o udržení dlouhodobé stability společnosti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313EEC3-4918-7EAA-7174-7A288151CA08}"/>
              </a:ext>
            </a:extLst>
          </p:cNvPr>
          <p:cNvSpPr txBox="1">
            <a:spLocks/>
          </p:cNvSpPr>
          <p:nvPr/>
        </p:nvSpPr>
        <p:spPr>
          <a:xfrm>
            <a:off x="1872000" y="180000"/>
            <a:ext cx="9408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60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.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Připravenost DT na budování VRT v ČR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FA661BE-9DEC-70B9-DF03-BDCBE4F8D9A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74" t="11157" r="14791" b="10910"/>
          <a:stretch/>
        </p:blipFill>
        <p:spPr>
          <a:xfrm>
            <a:off x="596348" y="190182"/>
            <a:ext cx="979573" cy="1028364"/>
          </a:xfrm>
          <a:prstGeom prst="rect">
            <a:avLst/>
          </a:prstGeom>
        </p:spPr>
      </p:pic>
      <p:pic>
        <p:nvPicPr>
          <p:cNvPr id="4" name="Obrázek 3" descr="Obsah obrázku venku, obloha, strom, území&#10;&#10;Obsah vygenerovaný umělou inteligencí může být nesprávný.">
            <a:extLst>
              <a:ext uri="{FF2B5EF4-FFF2-40B4-BE49-F238E27FC236}">
                <a16:creationId xmlns:a16="http://schemas.microsoft.com/office/drawing/2014/main" id="{783FC873-EEFE-09F9-CE36-2B2EB3751F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1" y="1792229"/>
            <a:ext cx="5923087" cy="444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75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2DDA1-51B9-D01B-D219-BD4EA7EF2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44CD25D1-6487-956F-E980-F32F4E35CA48}"/>
              </a:ext>
            </a:extLst>
          </p:cNvPr>
          <p:cNvSpPr txBox="1"/>
          <p:nvPr/>
        </p:nvSpPr>
        <p:spPr>
          <a:xfrm>
            <a:off x="3560692" y="678442"/>
            <a:ext cx="5070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92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Český železniční průmysl a jeho výhody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8313EEC3-4918-7EAA-7174-7A288151CA08}"/>
              </a:ext>
            </a:extLst>
          </p:cNvPr>
          <p:cNvSpPr txBox="1">
            <a:spLocks/>
          </p:cNvSpPr>
          <p:nvPr/>
        </p:nvSpPr>
        <p:spPr>
          <a:xfrm>
            <a:off x="1872000" y="180000"/>
            <a:ext cx="9408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60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.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Připravenost DT na budování VRT v ČR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FA661BE-9DEC-70B9-DF03-BDCBE4F8D9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74" t="11157" r="14791" b="10910"/>
          <a:stretch/>
        </p:blipFill>
        <p:spPr>
          <a:xfrm>
            <a:off x="596348" y="190182"/>
            <a:ext cx="979573" cy="102836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B142A34-C90E-8AC1-5371-CA1A5839DD41}"/>
              </a:ext>
            </a:extLst>
          </p:cNvPr>
          <p:cNvSpPr txBox="1"/>
          <p:nvPr/>
        </p:nvSpPr>
        <p:spPr>
          <a:xfrm>
            <a:off x="407367" y="1268760"/>
            <a:ext cx="7704857" cy="113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110000"/>
              <a:buBlip>
                <a:blip r:embed="rId3"/>
              </a:buBlip>
            </a:pPr>
            <a:r>
              <a:rPr lang="cs-CZ" dirty="0">
                <a:latin typeface="Aptos" panose="020B0004020202020204" pitchFamily="34" charset="0"/>
              </a:rPr>
              <a:t>DT je národním výrobcem výhybek a výhybkových konstrukcí</a:t>
            </a:r>
          </a:p>
          <a:p>
            <a:pPr lvl="1">
              <a:lnSpc>
                <a:spcPct val="150000"/>
              </a:lnSpc>
              <a:buSzPct val="110000"/>
            </a:pPr>
            <a:endParaRPr lang="cs-CZ" sz="1000" dirty="0">
              <a:latin typeface="Aptos" panose="020B0004020202020204" pitchFamily="34" charset="0"/>
            </a:endParaRPr>
          </a:p>
          <a:p>
            <a:pPr marL="800100" lvl="1" indent="-342900">
              <a:lnSpc>
                <a:spcPct val="150000"/>
              </a:lnSpc>
              <a:buSzPct val="110000"/>
              <a:buBlip>
                <a:blip r:embed="rId3"/>
              </a:buBlip>
            </a:pPr>
            <a:r>
              <a:rPr lang="cs-CZ" dirty="0">
                <a:latin typeface="Aptos" panose="020B0004020202020204" pitchFamily="34" charset="0"/>
              </a:rPr>
              <a:t>DT nabízí typové řešení celé řady výhybek pro vysokorychlostní tratě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DF68F91-8FFC-F6B5-B374-37F9A487E663}"/>
              </a:ext>
            </a:extLst>
          </p:cNvPr>
          <p:cNvSpPr txBox="1"/>
          <p:nvPr/>
        </p:nvSpPr>
        <p:spPr>
          <a:xfrm>
            <a:off x="407367" y="2590709"/>
            <a:ext cx="6480721" cy="3099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110000"/>
              <a:buBlip>
                <a:blip r:embed="rId3"/>
              </a:buBlip>
            </a:pPr>
            <a:r>
              <a:rPr lang="cs-CZ" dirty="0">
                <a:latin typeface="Aptos" panose="020B0004020202020204" pitchFamily="34" charset="0"/>
              </a:rPr>
              <a:t>DT reprezentuje český železniční průmysl včetně dodavatelů materiálů a komponent</a:t>
            </a:r>
          </a:p>
          <a:p>
            <a:pPr lvl="1">
              <a:lnSpc>
                <a:spcPct val="150000"/>
              </a:lnSpc>
              <a:buSzPct val="110000"/>
            </a:pPr>
            <a:endParaRPr lang="cs-CZ" sz="1000" dirty="0">
              <a:latin typeface="Aptos" panose="020B0004020202020204" pitchFamily="34" charset="0"/>
            </a:endParaRPr>
          </a:p>
          <a:p>
            <a:pPr marL="800100" lvl="1" indent="-342900">
              <a:lnSpc>
                <a:spcPct val="150000"/>
              </a:lnSpc>
              <a:buSzPct val="110000"/>
              <a:buBlip>
                <a:blip r:embed="rId3"/>
              </a:buBlip>
            </a:pPr>
            <a:r>
              <a:rPr lang="cs-CZ" dirty="0">
                <a:latin typeface="Aptos" panose="020B0004020202020204" pitchFamily="34" charset="0"/>
              </a:rPr>
              <a:t>Výhody domácích dodavatelů + znalost prostředí = výhoda pro zadavatele</a:t>
            </a:r>
          </a:p>
          <a:p>
            <a:pPr lvl="1">
              <a:lnSpc>
                <a:spcPct val="150000"/>
              </a:lnSpc>
              <a:buSzPct val="110000"/>
            </a:pPr>
            <a:endParaRPr lang="cs-CZ" sz="1000" dirty="0">
              <a:latin typeface="Aptos" panose="020B0004020202020204" pitchFamily="34" charset="0"/>
            </a:endParaRPr>
          </a:p>
          <a:p>
            <a:pPr marL="800100" lvl="1" indent="-342900">
              <a:lnSpc>
                <a:spcPct val="150000"/>
              </a:lnSpc>
              <a:buSzPct val="110000"/>
              <a:buBlip>
                <a:blip r:embed="rId3"/>
              </a:buBlip>
            </a:pPr>
            <a:r>
              <a:rPr lang="cs-CZ" dirty="0">
                <a:latin typeface="Aptos" panose="020B0004020202020204" pitchFamily="34" charset="0"/>
              </a:rPr>
              <a:t>Přínosem je posílení pozice národního dodavatele </a:t>
            </a:r>
            <a:br>
              <a:rPr lang="cs-CZ" dirty="0">
                <a:latin typeface="Aptos" panose="020B0004020202020204" pitchFamily="34" charset="0"/>
              </a:rPr>
            </a:br>
            <a:r>
              <a:rPr lang="cs-CZ" dirty="0">
                <a:latin typeface="Aptos" panose="020B0004020202020204" pitchFamily="34" charset="0"/>
              </a:rPr>
              <a:t>a uplatnění referencí v exportu</a:t>
            </a:r>
          </a:p>
        </p:txBody>
      </p:sp>
      <p:pic>
        <p:nvPicPr>
          <p:cNvPr id="10" name="Obrázek 9" descr="Obsah obrázku inženýrství, vlak, ocel, trať&#10;&#10;Obsah vygenerovaný umělou inteligencí může být nesprávný.">
            <a:extLst>
              <a:ext uri="{FF2B5EF4-FFF2-40B4-BE49-F238E27FC236}">
                <a16:creationId xmlns:a16="http://schemas.microsoft.com/office/drawing/2014/main" id="{9EB6C6CE-7B54-974B-D5FA-BC582BC0C9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2590709"/>
            <a:ext cx="4777722" cy="358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1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ED398-3554-2809-E39A-13A6D1DBB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7C5AC88-402E-CF2A-D8A0-F1C3A09CDD83}"/>
              </a:ext>
            </a:extLst>
          </p:cNvPr>
          <p:cNvSpPr txBox="1"/>
          <p:nvPr/>
        </p:nvSpPr>
        <p:spPr>
          <a:xfrm>
            <a:off x="3025289" y="678442"/>
            <a:ext cx="6141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>
                <a:solidFill>
                  <a:srgbClr val="092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Přínosy podpory českého železničního průmyslu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7B69C40D-1A4B-A29D-5370-C2EAF884DAE2}"/>
              </a:ext>
            </a:extLst>
          </p:cNvPr>
          <p:cNvSpPr txBox="1">
            <a:spLocks/>
          </p:cNvSpPr>
          <p:nvPr/>
        </p:nvSpPr>
        <p:spPr>
          <a:xfrm>
            <a:off x="1872000" y="180000"/>
            <a:ext cx="9408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60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.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Připravenost DT na budování VRT v ČR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E30BE50-A700-A368-CB8E-CFD59798D2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74" t="11157" r="14791" b="10910"/>
          <a:stretch/>
        </p:blipFill>
        <p:spPr>
          <a:xfrm>
            <a:off x="596348" y="190182"/>
            <a:ext cx="979573" cy="102836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8649157-576F-8FB2-14AB-0C09E4DD2F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054"/>
          <a:stretch/>
        </p:blipFill>
        <p:spPr>
          <a:xfrm>
            <a:off x="7927769" y="1959669"/>
            <a:ext cx="4264231" cy="274246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AC6A09A-8620-16A2-0C1E-6F3921FE9151}"/>
              </a:ext>
            </a:extLst>
          </p:cNvPr>
          <p:cNvSpPr txBox="1"/>
          <p:nvPr/>
        </p:nvSpPr>
        <p:spPr>
          <a:xfrm>
            <a:off x="407369" y="1242100"/>
            <a:ext cx="9073008" cy="4715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110000"/>
              <a:buBlip>
                <a:blip r:embed="rId4"/>
              </a:buBlip>
            </a:pPr>
            <a:r>
              <a:rPr lang="cs-CZ" sz="2000" dirty="0">
                <a:latin typeface="Aptos" panose="020B0004020202020204" pitchFamily="34" charset="0"/>
              </a:rPr>
              <a:t>Podpora českého železničního průmyslu při budování VRT</a:t>
            </a:r>
          </a:p>
          <a:p>
            <a:pPr marL="1257300" lvl="2" indent="-342900">
              <a:lnSpc>
                <a:spcPct val="150000"/>
              </a:lnSpc>
              <a:buSzPct val="110000"/>
              <a:buBlip>
                <a:blip r:embed="rId4"/>
              </a:buBlip>
            </a:pPr>
            <a:r>
              <a:rPr lang="cs-CZ" dirty="0">
                <a:latin typeface="Aptos" panose="020B0004020202020204" pitchFamily="34" charset="0"/>
              </a:rPr>
              <a:t>Stát umožní realizace úseků VR trati pro získání referencí</a:t>
            </a:r>
          </a:p>
          <a:p>
            <a:pPr marL="1257300" lvl="2" indent="-342900">
              <a:lnSpc>
                <a:spcPct val="150000"/>
              </a:lnSpc>
              <a:buSzPct val="110000"/>
              <a:buBlip>
                <a:blip r:embed="rId4"/>
              </a:buBlip>
            </a:pPr>
            <a:r>
              <a:rPr lang="cs-CZ" dirty="0">
                <a:latin typeface="Aptos" panose="020B0004020202020204" pitchFamily="34" charset="0"/>
              </a:rPr>
              <a:t>Stát specifikuje kvalifikační požadavky pro domácí dodavatele </a:t>
            </a:r>
          </a:p>
          <a:p>
            <a:pPr marL="1257300" lvl="2" indent="-342900">
              <a:lnSpc>
                <a:spcPct val="150000"/>
              </a:lnSpc>
              <a:buSzPct val="110000"/>
              <a:buBlip>
                <a:blip r:embed="rId4"/>
              </a:buBlip>
            </a:pPr>
            <a:r>
              <a:rPr lang="cs-CZ" dirty="0">
                <a:latin typeface="Aptos" panose="020B0004020202020204" pitchFamily="34" charset="0"/>
              </a:rPr>
              <a:t>Stát se zasadí o prosazení vlastních podmínek do realizace VRT</a:t>
            </a:r>
          </a:p>
          <a:p>
            <a:pPr marL="1257300" lvl="2" indent="-342900">
              <a:lnSpc>
                <a:spcPct val="150000"/>
              </a:lnSpc>
              <a:buSzPct val="110000"/>
              <a:buBlip>
                <a:blip r:embed="rId4"/>
              </a:buBlip>
            </a:pPr>
            <a:endParaRPr lang="cs-CZ" dirty="0">
              <a:latin typeface="Aptos" panose="020B0004020202020204" pitchFamily="34" charset="0"/>
            </a:endParaRPr>
          </a:p>
          <a:p>
            <a:pPr marL="800100" lvl="1" indent="-342900">
              <a:lnSpc>
                <a:spcPct val="150000"/>
              </a:lnSpc>
              <a:buSzPct val="110000"/>
              <a:buBlip>
                <a:blip r:embed="rId4"/>
              </a:buBlip>
            </a:pPr>
            <a:r>
              <a:rPr lang="cs-CZ" sz="2000" dirty="0">
                <a:latin typeface="Aptos" panose="020B0004020202020204" pitchFamily="34" charset="0"/>
              </a:rPr>
              <a:t>Přínosy pro stát:</a:t>
            </a:r>
          </a:p>
          <a:p>
            <a:pPr marL="1257300" lvl="2" indent="-342900">
              <a:lnSpc>
                <a:spcPct val="150000"/>
              </a:lnSpc>
              <a:buSzPct val="110000"/>
              <a:buBlip>
                <a:blip r:embed="rId4"/>
              </a:buBlip>
            </a:pPr>
            <a:r>
              <a:rPr lang="cs-CZ" dirty="0">
                <a:latin typeface="Aptos" panose="020B0004020202020204" pitchFamily="34" charset="0"/>
              </a:rPr>
              <a:t>Investice do všestranného rozvoje České republiky </a:t>
            </a:r>
          </a:p>
          <a:p>
            <a:pPr marL="1257300" lvl="2" indent="-342900">
              <a:lnSpc>
                <a:spcPct val="150000"/>
              </a:lnSpc>
              <a:buSzPct val="110000"/>
              <a:buBlip>
                <a:blip r:embed="rId4"/>
              </a:buBlip>
            </a:pPr>
            <a:r>
              <a:rPr lang="cs-CZ" dirty="0">
                <a:latin typeface="Aptos" panose="020B0004020202020204" pitchFamily="34" charset="0"/>
              </a:rPr>
              <a:t>Podpora domácí ekonomiky a zaměstnanosti, vyšší finanční zdroje pro stát</a:t>
            </a:r>
          </a:p>
          <a:p>
            <a:pPr marL="1257300" lvl="2" indent="-342900">
              <a:lnSpc>
                <a:spcPct val="150000"/>
              </a:lnSpc>
              <a:buSzPct val="110000"/>
              <a:buBlip>
                <a:blip r:embed="rId4"/>
              </a:buBlip>
            </a:pPr>
            <a:r>
              <a:rPr lang="cs-CZ" dirty="0">
                <a:latin typeface="Aptos" panose="020B0004020202020204" pitchFamily="34" charset="0"/>
              </a:rPr>
              <a:t>Zviditelnění ČR ve světě, podpora soběstačnosti v oblasti železniční dopravy</a:t>
            </a:r>
          </a:p>
          <a:p>
            <a:pPr marL="1257300" lvl="2" indent="-342900">
              <a:lnSpc>
                <a:spcPct val="150000"/>
              </a:lnSpc>
              <a:buSzPct val="110000"/>
              <a:buBlip>
                <a:blip r:embed="rId4"/>
              </a:buBlip>
            </a:pPr>
            <a:r>
              <a:rPr lang="cs-CZ" dirty="0">
                <a:latin typeface="Aptos" panose="020B0004020202020204" pitchFamily="34" charset="0"/>
              </a:rPr>
              <a:t>Dlouhodobá perspektiva dalšího rozvoje oboru včetně možnosti exportu</a:t>
            </a:r>
          </a:p>
          <a:p>
            <a:pPr marL="1257300" lvl="2" indent="-342900">
              <a:lnSpc>
                <a:spcPct val="150000"/>
              </a:lnSpc>
              <a:buSzPct val="110000"/>
              <a:buBlip>
                <a:blip r:embed="rId4"/>
              </a:buBlip>
            </a:pPr>
            <a:r>
              <a:rPr lang="cs-CZ" dirty="0">
                <a:latin typeface="Aptos" panose="020B0004020202020204" pitchFamily="34" charset="0"/>
              </a:rPr>
              <a:t>Posílení konkurenceschopnosti českých firem </a:t>
            </a:r>
          </a:p>
        </p:txBody>
      </p:sp>
    </p:spTree>
    <p:extLst>
      <p:ext uri="{BB962C8B-B14F-4D97-AF65-F5344CB8AC3E}">
        <p14:creationId xmlns:p14="http://schemas.microsoft.com/office/powerpoint/2010/main" val="2080603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470733-03D2-E003-CAF3-169A4FB1A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cs-CZ" b="1" dirty="0"/>
          </a:p>
          <a:p>
            <a:pPr marL="0" indent="0" algn="ctr">
              <a:buNone/>
            </a:pPr>
            <a:r>
              <a:rPr lang="cs-CZ" sz="4000" b="1" dirty="0"/>
              <a:t>Děkuji za pozornost</a:t>
            </a:r>
          </a:p>
          <a:p>
            <a:pPr marL="0" indent="0" algn="ctr">
              <a:buNone/>
            </a:pPr>
            <a:endParaRPr lang="cs-CZ" sz="4000" b="1" dirty="0"/>
          </a:p>
          <a:p>
            <a:pPr marL="0" indent="0" algn="ctr">
              <a:buNone/>
            </a:pPr>
            <a:endParaRPr lang="cs-CZ" sz="4000" b="1" dirty="0"/>
          </a:p>
          <a:p>
            <a:pPr marL="0" indent="0" algn="ctr">
              <a:buNone/>
            </a:pPr>
            <a:r>
              <a:rPr lang="cs-CZ" b="1" dirty="0"/>
              <a:t>DT - </a:t>
            </a:r>
            <a:r>
              <a:rPr lang="cs-CZ" b="1" dirty="0" err="1"/>
              <a:t>Výhybkárna</a:t>
            </a:r>
            <a:r>
              <a:rPr lang="cs-CZ" b="1" dirty="0"/>
              <a:t> a strojírna, a.s.</a:t>
            </a:r>
          </a:p>
          <a:p>
            <a:pPr marL="0" indent="0" algn="ctr">
              <a:buNone/>
            </a:pPr>
            <a:r>
              <a:rPr lang="cs-CZ" b="1" dirty="0"/>
              <a:t>Kojetínská 4750/6</a:t>
            </a:r>
          </a:p>
          <a:p>
            <a:pPr marL="0" indent="0" algn="ctr">
              <a:buNone/>
            </a:pPr>
            <a:r>
              <a:rPr lang="cs-CZ" b="1" dirty="0"/>
              <a:t>796 01 Prostějov, Česká republika</a:t>
            </a:r>
          </a:p>
          <a:p>
            <a:pPr marL="0" indent="0" algn="ctr">
              <a:buNone/>
            </a:pPr>
            <a:r>
              <a:rPr lang="cs-CZ" b="1" dirty="0">
                <a:solidFill>
                  <a:srgbClr val="0070C0"/>
                </a:solidFill>
              </a:rPr>
              <a:t>www.dtvs.cz</a:t>
            </a:r>
          </a:p>
        </p:txBody>
      </p:sp>
    </p:spTree>
    <p:extLst>
      <p:ext uri="{BB962C8B-B14F-4D97-AF65-F5344CB8AC3E}">
        <p14:creationId xmlns:p14="http://schemas.microsoft.com/office/powerpoint/2010/main" val="4120283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77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F26877-13EC-A191-BEB5-E1F434279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Připravenost DT na budování VRT v ČR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E8C6D2B-894C-3A7D-C0D1-DBF2CB2139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b="1" dirty="0"/>
              <a:t>Ing. Marek Smolka, MBA</a:t>
            </a:r>
          </a:p>
          <a:p>
            <a:r>
              <a:rPr lang="cs-CZ" sz="2000" i="1" dirty="0"/>
              <a:t>DT – </a:t>
            </a:r>
            <a:r>
              <a:rPr lang="cs-CZ" sz="2000" i="1" dirty="0" err="1"/>
              <a:t>Výhybkárna</a:t>
            </a:r>
            <a:r>
              <a:rPr lang="cs-CZ" sz="2000" i="1" dirty="0"/>
              <a:t> a strojírna, a.s.</a:t>
            </a:r>
          </a:p>
          <a:p>
            <a:r>
              <a:rPr lang="cs-CZ" sz="2000" i="1" dirty="0"/>
              <a:t>Generální ředitel</a:t>
            </a:r>
          </a:p>
        </p:txBody>
      </p:sp>
    </p:spTree>
    <p:extLst>
      <p:ext uri="{BB962C8B-B14F-4D97-AF65-F5344CB8AC3E}">
        <p14:creationId xmlns:p14="http://schemas.microsoft.com/office/powerpoint/2010/main" val="2020880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obsah 1">
            <a:extLst>
              <a:ext uri="{FF2B5EF4-FFF2-40B4-BE49-F238E27FC236}">
                <a16:creationId xmlns:a16="http://schemas.microsoft.com/office/drawing/2014/main" id="{E4033B0C-BAA1-8CF3-9494-F189859FF0F3}"/>
              </a:ext>
            </a:extLst>
          </p:cNvPr>
          <p:cNvSpPr txBox="1">
            <a:spLocks/>
          </p:cNvSpPr>
          <p:nvPr/>
        </p:nvSpPr>
        <p:spPr>
          <a:xfrm>
            <a:off x="767408" y="1411221"/>
            <a:ext cx="6264692" cy="48610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just" defTabSz="914400" rtl="0" eaLnBrk="1" latinLnBrk="0" hangingPunct="1">
              <a:spcBef>
                <a:spcPct val="20000"/>
              </a:spcBef>
              <a:buFont typeface="+mj-lt"/>
              <a:buAutoNum type="arabicPeriod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just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just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just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buFont typeface="+mj-lt"/>
              <a:buBlip>
                <a:blip r:embed="rId2"/>
              </a:buBlip>
            </a:pPr>
            <a:r>
              <a:rPr lang="cs-CZ" sz="1800" b="1" dirty="0">
                <a:latin typeface="Aptos" panose="020B0004020202020204" pitchFamily="34" charset="0"/>
              </a:rPr>
              <a:t>Strategické rozhodnutí </a:t>
            </a:r>
            <a:r>
              <a:rPr lang="cs-CZ" sz="1800" dirty="0">
                <a:latin typeface="Aptos" panose="020B0004020202020204" pitchFamily="34" charset="0"/>
              </a:rPr>
              <a:t>o zahájení přípravy výhybek pro VRT </a:t>
            </a:r>
            <a:r>
              <a:rPr lang="cs-CZ" sz="1800" b="1" dirty="0">
                <a:latin typeface="Aptos" panose="020B0004020202020204" pitchFamily="34" charset="0"/>
              </a:rPr>
              <a:t>přijato v roce 2001</a:t>
            </a:r>
            <a:r>
              <a:rPr lang="cs-CZ" sz="1800" dirty="0">
                <a:latin typeface="Aptos" panose="020B0004020202020204" pitchFamily="34" charset="0"/>
              </a:rPr>
              <a:t>.</a:t>
            </a:r>
          </a:p>
          <a:p>
            <a:pPr algn="l">
              <a:buFont typeface="+mj-lt"/>
              <a:buBlip>
                <a:blip r:embed="rId2"/>
              </a:buBlip>
            </a:pPr>
            <a:r>
              <a:rPr lang="cs-CZ" sz="1800" dirty="0">
                <a:latin typeface="Aptos" panose="020B0004020202020204" pitchFamily="34" charset="0"/>
              </a:rPr>
              <a:t>Zahájeny činnosti vedoucí k připravenosti DT:</a:t>
            </a:r>
          </a:p>
          <a:p>
            <a:pPr lvl="1" algn="l">
              <a:buFont typeface="Calibri" pitchFamily="34" charset="0"/>
              <a:buBlip>
                <a:blip r:embed="rId2"/>
              </a:buBlip>
            </a:pPr>
            <a:r>
              <a:rPr lang="cs-CZ" sz="1800" dirty="0">
                <a:latin typeface="Aptos" panose="020B0004020202020204" pitchFamily="34" charset="0"/>
              </a:rPr>
              <a:t>Interní </a:t>
            </a:r>
            <a:r>
              <a:rPr lang="cs-CZ" sz="1800" b="1" dirty="0">
                <a:latin typeface="Aptos" panose="020B0004020202020204" pitchFamily="34" charset="0"/>
              </a:rPr>
              <a:t>výzkumně-vývojové projekty</a:t>
            </a:r>
            <a:r>
              <a:rPr lang="cs-CZ" sz="1800" dirty="0">
                <a:latin typeface="Aptos" panose="020B0004020202020204" pitchFamily="34" charset="0"/>
              </a:rPr>
              <a:t> zaměřené na návrh VR výhybek.</a:t>
            </a:r>
          </a:p>
          <a:p>
            <a:pPr lvl="1" algn="l">
              <a:buFont typeface="Calibri" pitchFamily="34" charset="0"/>
              <a:buBlip>
                <a:blip r:embed="rId2"/>
              </a:buBlip>
            </a:pPr>
            <a:r>
              <a:rPr lang="cs-CZ" sz="1800" dirty="0">
                <a:latin typeface="Aptos" panose="020B0004020202020204" pitchFamily="34" charset="0"/>
              </a:rPr>
              <a:t>Zahájena </a:t>
            </a:r>
            <a:r>
              <a:rPr lang="cs-CZ" sz="1800" b="1" dirty="0">
                <a:latin typeface="Aptos" panose="020B0004020202020204" pitchFamily="34" charset="0"/>
              </a:rPr>
              <a:t>spolupráce s univerzitami </a:t>
            </a:r>
            <a:r>
              <a:rPr lang="cs-CZ" sz="1800" dirty="0">
                <a:latin typeface="Aptos" panose="020B0004020202020204" pitchFamily="34" charset="0"/>
              </a:rPr>
              <a:t>a výzkumnými organizacemi.</a:t>
            </a:r>
          </a:p>
          <a:p>
            <a:pPr lvl="1" algn="l">
              <a:buFont typeface="Calibri" pitchFamily="34" charset="0"/>
              <a:buBlip>
                <a:blip r:embed="rId2"/>
              </a:buBlip>
            </a:pPr>
            <a:r>
              <a:rPr lang="cs-CZ" sz="1800" b="1" dirty="0">
                <a:latin typeface="Aptos" panose="020B0004020202020204" pitchFamily="34" charset="0"/>
              </a:rPr>
              <a:t>Grantové projekty </a:t>
            </a:r>
            <a:r>
              <a:rPr lang="cs-CZ" sz="1800" dirty="0">
                <a:latin typeface="Aptos" panose="020B0004020202020204" pitchFamily="34" charset="0"/>
              </a:rPr>
              <a:t>zaměřené na problematiku zvyšování rychlostí výhybkách.</a:t>
            </a:r>
          </a:p>
          <a:p>
            <a:pPr lvl="1" algn="l">
              <a:buFont typeface="Calibri" pitchFamily="34" charset="0"/>
              <a:buBlip>
                <a:blip r:embed="rId2"/>
              </a:buBlip>
            </a:pPr>
            <a:r>
              <a:rPr lang="cs-CZ" sz="1800" dirty="0">
                <a:latin typeface="Aptos" panose="020B0004020202020204" pitchFamily="34" charset="0"/>
              </a:rPr>
              <a:t>Dlouhodobé </a:t>
            </a:r>
            <a:r>
              <a:rPr lang="cs-CZ" sz="1800" b="1" dirty="0">
                <a:latin typeface="Aptos" panose="020B0004020202020204" pitchFamily="34" charset="0"/>
              </a:rPr>
              <a:t>sledování výhybek</a:t>
            </a:r>
            <a:r>
              <a:rPr lang="cs-CZ" sz="1800" dirty="0">
                <a:latin typeface="Aptos" panose="020B0004020202020204" pitchFamily="34" charset="0"/>
              </a:rPr>
              <a:t> v trati.</a:t>
            </a:r>
          </a:p>
          <a:p>
            <a:pPr algn="l">
              <a:buFont typeface="+mj-lt"/>
              <a:buBlip>
                <a:blip r:embed="rId2"/>
              </a:buBlip>
            </a:pPr>
            <a:r>
              <a:rPr lang="cs-CZ" sz="1800" dirty="0">
                <a:latin typeface="Aptos" panose="020B0004020202020204" pitchFamily="34" charset="0"/>
              </a:rPr>
              <a:t>Odborné </a:t>
            </a:r>
            <a:r>
              <a:rPr lang="cs-CZ" sz="1800" b="1" dirty="0">
                <a:latin typeface="Aptos" panose="020B0004020202020204" pitchFamily="34" charset="0"/>
              </a:rPr>
              <a:t>publikace a konference </a:t>
            </a:r>
            <a:r>
              <a:rPr lang="cs-CZ" sz="1800" dirty="0">
                <a:latin typeface="Aptos" panose="020B0004020202020204" pitchFamily="34" charset="0"/>
              </a:rPr>
              <a:t>prezentující stav vývoje výhybek a podporující rozvoj know-how.</a:t>
            </a:r>
          </a:p>
          <a:p>
            <a:pPr algn="l">
              <a:buFont typeface="+mj-lt"/>
              <a:buBlip>
                <a:blip r:embed="rId2"/>
              </a:buBlip>
            </a:pPr>
            <a:r>
              <a:rPr lang="cs-CZ" sz="1800" dirty="0">
                <a:latin typeface="Aptos" panose="020B0004020202020204" pitchFamily="34" charset="0"/>
              </a:rPr>
              <a:t>Účast ve </a:t>
            </a:r>
            <a:r>
              <a:rPr lang="cs-CZ" sz="1800" b="1" dirty="0">
                <a:latin typeface="Aptos" panose="020B0004020202020204" pitchFamily="34" charset="0"/>
              </a:rPr>
              <a:t>sdruženích</a:t>
            </a:r>
            <a:r>
              <a:rPr lang="cs-CZ" sz="1800" dirty="0">
                <a:latin typeface="Aptos" panose="020B0004020202020204" pitchFamily="34" charset="0"/>
              </a:rPr>
              <a:t> a </a:t>
            </a:r>
            <a:r>
              <a:rPr lang="cs-CZ" sz="1800" b="1" dirty="0">
                <a:latin typeface="Aptos" panose="020B0004020202020204" pitchFamily="34" charset="0"/>
              </a:rPr>
              <a:t>technologických platformách </a:t>
            </a:r>
            <a:r>
              <a:rPr lang="cs-CZ" sz="1800" dirty="0">
                <a:latin typeface="Aptos" panose="020B0004020202020204" pitchFamily="34" charset="0"/>
              </a:rPr>
              <a:t>za účelem výměny informací.</a:t>
            </a:r>
          </a:p>
        </p:txBody>
      </p:sp>
      <p:sp>
        <p:nvSpPr>
          <p:cNvPr id="13" name="Nadpis 2">
            <a:extLst>
              <a:ext uri="{FF2B5EF4-FFF2-40B4-BE49-F238E27FC236}">
                <a16:creationId xmlns:a16="http://schemas.microsoft.com/office/drawing/2014/main" id="{07791FE9-3157-CF88-E0D5-CBBC6CC1A2B3}"/>
              </a:ext>
            </a:extLst>
          </p:cNvPr>
          <p:cNvSpPr txBox="1">
            <a:spLocks/>
          </p:cNvSpPr>
          <p:nvPr/>
        </p:nvSpPr>
        <p:spPr>
          <a:xfrm>
            <a:off x="1870699" y="704364"/>
            <a:ext cx="9408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09235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9235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2001</a:t>
            </a:r>
            <a:r>
              <a:rPr kumimoji="0" lang="cs-CZ" sz="2000" b="0" i="0" u="none" strike="noStrike" kern="1200" cap="none" spc="0" normalizeH="0" baseline="0" noProof="0">
                <a:ln>
                  <a:noFill/>
                </a:ln>
                <a:solidFill>
                  <a:srgbClr val="09235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– strategické rozhodnutí vedení DT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rgbClr val="09235D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4" name="Obrázek 13" descr="Obsah obrázku vlak, vozidlo, kresba, ilustrace&#10;&#10;Popis byl vytvořen automaticky">
            <a:extLst>
              <a:ext uri="{FF2B5EF4-FFF2-40B4-BE49-F238E27FC236}">
                <a16:creationId xmlns:a16="http://schemas.microsoft.com/office/drawing/2014/main" id="{5D001D12-8E64-57C4-0409-83B5C2F6A2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74" y="1411221"/>
            <a:ext cx="4514908" cy="4514908"/>
          </a:xfrm>
          <a:prstGeom prst="rect">
            <a:avLst/>
          </a:prstGeom>
        </p:spPr>
      </p:pic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24645670-A034-CEA1-DF97-753C1FE06857}"/>
              </a:ext>
            </a:extLst>
          </p:cNvPr>
          <p:cNvSpPr txBox="1">
            <a:spLocks/>
          </p:cNvSpPr>
          <p:nvPr/>
        </p:nvSpPr>
        <p:spPr>
          <a:xfrm>
            <a:off x="1872000" y="180000"/>
            <a:ext cx="9408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60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.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Připravenost DT na budování VRT v ČR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717E3B9F-F061-E99F-90F5-1D39ABD2CEB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74" t="11157" r="14791" b="10910"/>
          <a:stretch/>
        </p:blipFill>
        <p:spPr>
          <a:xfrm>
            <a:off x="596348" y="190182"/>
            <a:ext cx="979573" cy="102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5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A8714-E938-3A86-0441-13F9F6A88D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kruh, kreslené&#10;&#10;Popis byl vytvořen automaticky">
            <a:extLst>
              <a:ext uri="{FF2B5EF4-FFF2-40B4-BE49-F238E27FC236}">
                <a16:creationId xmlns:a16="http://schemas.microsoft.com/office/drawing/2014/main" id="{F4284124-9DAE-DFF3-6A89-8CCDB195DA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4" r="1573"/>
          <a:stretch/>
        </p:blipFill>
        <p:spPr>
          <a:xfrm>
            <a:off x="5794550" y="2895573"/>
            <a:ext cx="5754594" cy="3749835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46C4C48-4BB9-DB50-654B-B4CD0DDA951F}"/>
              </a:ext>
            </a:extLst>
          </p:cNvPr>
          <p:cNvSpPr txBox="1"/>
          <p:nvPr/>
        </p:nvSpPr>
        <p:spPr>
          <a:xfrm>
            <a:off x="4119593" y="628020"/>
            <a:ext cx="3547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92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železničních výhybek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66A05A15-ACC8-E841-C430-8B6381819B3F}"/>
              </a:ext>
            </a:extLst>
          </p:cNvPr>
          <p:cNvSpPr/>
          <p:nvPr/>
        </p:nvSpPr>
        <p:spPr>
          <a:xfrm>
            <a:off x="10786194" y="556622"/>
            <a:ext cx="864096" cy="36004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77E0173-7485-9130-FE81-1B9616A64BD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t="13044" r="2386" b="16975"/>
          <a:stretch/>
        </p:blipFill>
        <p:spPr>
          <a:xfrm flipH="1">
            <a:off x="217757" y="3745150"/>
            <a:ext cx="4542740" cy="2536591"/>
          </a:xfrm>
          <a:prstGeom prst="rect">
            <a:avLst/>
          </a:prstGeom>
          <a:ln>
            <a:noFill/>
          </a:ln>
        </p:spPr>
      </p:pic>
      <p:sp>
        <p:nvSpPr>
          <p:cNvPr id="9" name="Zástupný text 5">
            <a:extLst>
              <a:ext uri="{FF2B5EF4-FFF2-40B4-BE49-F238E27FC236}">
                <a16:creationId xmlns:a16="http://schemas.microsoft.com/office/drawing/2014/main" id="{EC91A7E1-4E57-6C2C-3CA0-F268AD2BCED3}"/>
              </a:ext>
            </a:extLst>
          </p:cNvPr>
          <p:cNvSpPr txBox="1">
            <a:spLocks/>
          </p:cNvSpPr>
          <p:nvPr/>
        </p:nvSpPr>
        <p:spPr>
          <a:xfrm>
            <a:off x="1872000" y="180000"/>
            <a:ext cx="9408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60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.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Připravenost DT na budování VRT v ČR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F13C153-C0C5-74F2-BAAB-83B2F7C829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74" t="11157" r="14791" b="10910"/>
          <a:stretch/>
        </p:blipFill>
        <p:spPr>
          <a:xfrm>
            <a:off x="596348" y="190182"/>
            <a:ext cx="979573" cy="102836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C39B4DE-630A-B251-A595-87465183C11E}"/>
              </a:ext>
            </a:extLst>
          </p:cNvPr>
          <p:cNvSpPr txBox="1"/>
          <p:nvPr/>
        </p:nvSpPr>
        <p:spPr>
          <a:xfrm>
            <a:off x="7544053" y="2705321"/>
            <a:ext cx="460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993E3F"/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</a:rPr>
              <a:t>1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CD2A619-4CF6-DFE3-D4CC-CD731E7A864A}"/>
              </a:ext>
            </a:extLst>
          </p:cNvPr>
          <p:cNvSpPr txBox="1"/>
          <p:nvPr/>
        </p:nvSpPr>
        <p:spPr>
          <a:xfrm>
            <a:off x="7840896" y="2858456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spc="-150" dirty="0">
                <a:solidFill>
                  <a:srgbClr val="993E3F"/>
                </a:solidFill>
                <a:ea typeface="Artifakt Element" panose="020B0503050000020004" pitchFamily="34" charset="-18"/>
              </a:rPr>
              <a:t>PODNĚT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9C46E6F-863A-CFC7-18B5-0399B3FFFAC7}"/>
              </a:ext>
            </a:extLst>
          </p:cNvPr>
          <p:cNvSpPr txBox="1"/>
          <p:nvPr/>
        </p:nvSpPr>
        <p:spPr>
          <a:xfrm>
            <a:off x="9493826" y="3023342"/>
            <a:ext cx="10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spc="-150" dirty="0">
                <a:solidFill>
                  <a:srgbClr val="62578A"/>
                </a:solidFill>
                <a:ea typeface="Artifakt Element" panose="020B0503050000020004" pitchFamily="34" charset="-18"/>
              </a:rPr>
              <a:t>ANALÝZA, PLÁNOVÁNÍ 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D999886-9E3D-5DEB-B118-5DA628AED322}"/>
              </a:ext>
            </a:extLst>
          </p:cNvPr>
          <p:cNvSpPr txBox="1"/>
          <p:nvPr/>
        </p:nvSpPr>
        <p:spPr>
          <a:xfrm>
            <a:off x="9149352" y="2895573"/>
            <a:ext cx="460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62578A"/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</a:rPr>
              <a:t>2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B429CA7-3692-F0B5-3CA6-E8043C9DE459}"/>
              </a:ext>
            </a:extLst>
          </p:cNvPr>
          <p:cNvSpPr txBox="1"/>
          <p:nvPr/>
        </p:nvSpPr>
        <p:spPr>
          <a:xfrm>
            <a:off x="9892643" y="3707003"/>
            <a:ext cx="460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4000">
                <a:solidFill>
                  <a:srgbClr val="EDF20E"/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</a:defRPr>
            </a:lvl1pPr>
          </a:lstStyle>
          <a:p>
            <a:r>
              <a:rPr lang="cs-CZ" dirty="0">
                <a:solidFill>
                  <a:srgbClr val="FFE04C"/>
                </a:solidFill>
              </a:rPr>
              <a:t>3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073E1C4-A4AF-4C0D-DEE0-E863E5399F65}"/>
              </a:ext>
            </a:extLst>
          </p:cNvPr>
          <p:cNvSpPr txBox="1"/>
          <p:nvPr/>
        </p:nvSpPr>
        <p:spPr>
          <a:xfrm>
            <a:off x="10247665" y="3833962"/>
            <a:ext cx="16428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4000">
                <a:solidFill>
                  <a:srgbClr val="EDF20E"/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</a:defRPr>
            </a:lvl1pPr>
          </a:lstStyle>
          <a:p>
            <a:r>
              <a:rPr lang="cs-CZ" sz="1600" dirty="0">
                <a:solidFill>
                  <a:srgbClr val="FFE04C"/>
                </a:solidFill>
                <a:latin typeface="+mn-lt"/>
              </a:rPr>
              <a:t>ZPRACOVÁNÍ NÁVRHU ŘEŠENÍ,</a:t>
            </a:r>
          </a:p>
          <a:p>
            <a:r>
              <a:rPr lang="cs-CZ" sz="1600" dirty="0">
                <a:solidFill>
                  <a:srgbClr val="FFE04C"/>
                </a:solidFill>
                <a:latin typeface="+mn-lt"/>
              </a:rPr>
              <a:t>POČÍTAČOVÉ SIMULACE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B6705167-E40B-D3A5-40DB-502CB1E1DAF0}"/>
              </a:ext>
            </a:extLst>
          </p:cNvPr>
          <p:cNvSpPr txBox="1"/>
          <p:nvPr/>
        </p:nvSpPr>
        <p:spPr>
          <a:xfrm>
            <a:off x="9743526" y="5002511"/>
            <a:ext cx="460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4000">
                <a:solidFill>
                  <a:srgbClr val="EDF20E"/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</a:defRPr>
            </a:lvl1pPr>
          </a:lstStyle>
          <a:p>
            <a:r>
              <a:rPr lang="cs-CZ" dirty="0">
                <a:solidFill>
                  <a:srgbClr val="AD6953"/>
                </a:solidFill>
              </a:rPr>
              <a:t>4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633A1504-FD17-92EE-2721-65A8CCDFE818}"/>
              </a:ext>
            </a:extLst>
          </p:cNvPr>
          <p:cNvSpPr txBox="1"/>
          <p:nvPr/>
        </p:nvSpPr>
        <p:spPr>
          <a:xfrm>
            <a:off x="10107362" y="5132567"/>
            <a:ext cx="1554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4000">
                <a:solidFill>
                  <a:srgbClr val="EDF20E"/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</a:defRPr>
            </a:lvl1pPr>
          </a:lstStyle>
          <a:p>
            <a:r>
              <a:rPr lang="cs-CZ" sz="1600" dirty="0">
                <a:solidFill>
                  <a:srgbClr val="AD6953"/>
                </a:solidFill>
                <a:latin typeface="+mn-lt"/>
              </a:rPr>
              <a:t>ŘÍZENÍ NÁVRHU 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897D2A6A-8C52-E63D-30DA-13CD88C7E6D7}"/>
              </a:ext>
            </a:extLst>
          </p:cNvPr>
          <p:cNvSpPr txBox="1"/>
          <p:nvPr/>
        </p:nvSpPr>
        <p:spPr>
          <a:xfrm>
            <a:off x="9009798" y="5810130"/>
            <a:ext cx="460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4000">
                <a:solidFill>
                  <a:srgbClr val="EDF20E"/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</a:defRPr>
            </a:lvl1pPr>
          </a:lstStyle>
          <a:p>
            <a:r>
              <a:rPr lang="cs-CZ" dirty="0">
                <a:solidFill>
                  <a:srgbClr val="4C9DCD"/>
                </a:solidFill>
              </a:rPr>
              <a:t>5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F9FF0A08-D610-AE13-F8EF-C42D7A79AB72}"/>
              </a:ext>
            </a:extLst>
          </p:cNvPr>
          <p:cNvSpPr txBox="1"/>
          <p:nvPr/>
        </p:nvSpPr>
        <p:spPr>
          <a:xfrm>
            <a:off x="9371983" y="5943187"/>
            <a:ext cx="905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4000">
                <a:solidFill>
                  <a:srgbClr val="EDF20E"/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</a:defRPr>
            </a:lvl1pPr>
          </a:lstStyle>
          <a:p>
            <a:r>
              <a:rPr lang="cs-CZ" sz="1600" dirty="0">
                <a:solidFill>
                  <a:srgbClr val="4C9DCD"/>
                </a:solidFill>
                <a:latin typeface="+mn-lt"/>
              </a:rPr>
              <a:t>VÝROBA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67D5D9B-86FE-C61B-B658-621273BBCBAF}"/>
              </a:ext>
            </a:extLst>
          </p:cNvPr>
          <p:cNvSpPr txBox="1"/>
          <p:nvPr/>
        </p:nvSpPr>
        <p:spPr>
          <a:xfrm>
            <a:off x="6980093" y="5970114"/>
            <a:ext cx="460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4000">
                <a:solidFill>
                  <a:srgbClr val="EDF20E"/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</a:defRPr>
            </a:lvl1pPr>
          </a:lstStyle>
          <a:p>
            <a:r>
              <a:rPr lang="cs-CZ" dirty="0">
                <a:solidFill>
                  <a:srgbClr val="736858"/>
                </a:solidFill>
              </a:rPr>
              <a:t>6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AA9DD988-672A-12C0-8733-A9EC68ED3B61}"/>
              </a:ext>
            </a:extLst>
          </p:cNvPr>
          <p:cNvSpPr txBox="1"/>
          <p:nvPr/>
        </p:nvSpPr>
        <p:spPr>
          <a:xfrm>
            <a:off x="7285899" y="6112464"/>
            <a:ext cx="12627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4000">
                <a:solidFill>
                  <a:srgbClr val="EDF20E"/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</a:defRPr>
            </a:lvl1pPr>
          </a:lstStyle>
          <a:p>
            <a:r>
              <a:rPr lang="cs-CZ" sz="1600" dirty="0">
                <a:solidFill>
                  <a:srgbClr val="736858"/>
                </a:solidFill>
                <a:latin typeface="+mn-lt"/>
              </a:rPr>
              <a:t>OVĚŘOVÁNÍ 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FBE6781-EB51-FE0B-37AE-2C4121A907EE}"/>
              </a:ext>
            </a:extLst>
          </p:cNvPr>
          <p:cNvSpPr txBox="1"/>
          <p:nvPr/>
        </p:nvSpPr>
        <p:spPr>
          <a:xfrm>
            <a:off x="5328650" y="5264218"/>
            <a:ext cx="460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4000">
                <a:solidFill>
                  <a:srgbClr val="EDF20E"/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</a:defRPr>
            </a:lvl1pPr>
          </a:lstStyle>
          <a:p>
            <a:r>
              <a:rPr lang="cs-CZ" dirty="0">
                <a:solidFill>
                  <a:srgbClr val="4E7A56"/>
                </a:solidFill>
              </a:rPr>
              <a:t>7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51279C68-0BB9-1092-9F26-2075095D0868}"/>
              </a:ext>
            </a:extLst>
          </p:cNvPr>
          <p:cNvSpPr txBox="1"/>
          <p:nvPr/>
        </p:nvSpPr>
        <p:spPr>
          <a:xfrm>
            <a:off x="5623456" y="5422181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cs-CZ"/>
            </a:defPPr>
            <a:lvl1pPr>
              <a:defRPr sz="4000">
                <a:solidFill>
                  <a:srgbClr val="EDF20E"/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</a:defRPr>
            </a:lvl1pPr>
          </a:lstStyle>
          <a:p>
            <a:r>
              <a:rPr lang="cs-CZ" sz="1600" dirty="0">
                <a:solidFill>
                  <a:srgbClr val="4E7A56"/>
                </a:solidFill>
                <a:latin typeface="+mn-lt"/>
              </a:rPr>
              <a:t>SCHVÁLENÍ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C17381A9-7B9C-6684-B919-802753207869}"/>
              </a:ext>
            </a:extLst>
          </p:cNvPr>
          <p:cNvSpPr txBox="1"/>
          <p:nvPr/>
        </p:nvSpPr>
        <p:spPr>
          <a:xfrm>
            <a:off x="5545577" y="4082966"/>
            <a:ext cx="7645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spc="-150" dirty="0">
                <a:solidFill>
                  <a:srgbClr val="C9C6C4"/>
                </a:solidFill>
                <a:ea typeface="Artifakt Element" panose="020B0503050000020004" pitchFamily="34" charset="-18"/>
              </a:rPr>
              <a:t>ÚDRŽBA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F7AC39E6-0E9D-5765-1CCC-B13777B1CD50}"/>
              </a:ext>
            </a:extLst>
          </p:cNvPr>
          <p:cNvSpPr txBox="1"/>
          <p:nvPr/>
        </p:nvSpPr>
        <p:spPr>
          <a:xfrm>
            <a:off x="5221614" y="3944777"/>
            <a:ext cx="460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C9C6C4"/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</a:rPr>
              <a:t>8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8C6C3242-DD57-AE04-F055-6B7BBA57D347}"/>
              </a:ext>
            </a:extLst>
          </p:cNvPr>
          <p:cNvSpPr txBox="1"/>
          <p:nvPr/>
        </p:nvSpPr>
        <p:spPr>
          <a:xfrm>
            <a:off x="5539825" y="4283723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spc="-150" dirty="0">
                <a:solidFill>
                  <a:srgbClr val="C9C6C4"/>
                </a:solidFill>
                <a:ea typeface="Artifakt Element" panose="020B0503050000020004" pitchFamily="34" charset="-18"/>
              </a:rPr>
              <a:t>PODPORA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8D94E971-A8BE-62B4-923D-2830905479A9}"/>
              </a:ext>
            </a:extLst>
          </p:cNvPr>
          <p:cNvSpPr txBox="1"/>
          <p:nvPr/>
        </p:nvSpPr>
        <p:spPr>
          <a:xfrm>
            <a:off x="6349445" y="3082534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spc="-150" dirty="0">
                <a:solidFill>
                  <a:srgbClr val="4C77B3"/>
                </a:solidFill>
                <a:ea typeface="Artifakt Element" panose="020B0503050000020004" pitchFamily="34" charset="-18"/>
              </a:rPr>
              <a:t>ZPĚTNÁ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EE5AD366-2E38-3944-EFFF-E7FFC6787155}"/>
              </a:ext>
            </a:extLst>
          </p:cNvPr>
          <p:cNvSpPr txBox="1"/>
          <p:nvPr/>
        </p:nvSpPr>
        <p:spPr>
          <a:xfrm>
            <a:off x="6025482" y="2944345"/>
            <a:ext cx="460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dirty="0">
                <a:solidFill>
                  <a:srgbClr val="4C77B3"/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</a:rPr>
              <a:t>9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658B0F83-7034-1D3B-C993-10C792B6F9EB}"/>
              </a:ext>
            </a:extLst>
          </p:cNvPr>
          <p:cNvSpPr txBox="1"/>
          <p:nvPr/>
        </p:nvSpPr>
        <p:spPr>
          <a:xfrm>
            <a:off x="6343693" y="3283291"/>
            <a:ext cx="660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spc="-150" dirty="0">
                <a:solidFill>
                  <a:srgbClr val="4C77B3"/>
                </a:solidFill>
                <a:ea typeface="Artifakt Element" panose="020B0503050000020004" pitchFamily="34" charset="-18"/>
              </a:rPr>
              <a:t>VAZBA</a:t>
            </a:r>
          </a:p>
        </p:txBody>
      </p:sp>
      <p:pic>
        <p:nvPicPr>
          <p:cNvPr id="32" name="Obrázek 31">
            <a:extLst>
              <a:ext uri="{FF2B5EF4-FFF2-40B4-BE49-F238E27FC236}">
                <a16:creationId xmlns:a16="http://schemas.microsoft.com/office/drawing/2014/main" id="{196C5366-622B-7922-4796-26749A421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7235" y="1517171"/>
            <a:ext cx="763529" cy="290513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6D0B11D5-C950-D7F4-F854-F9220F89244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4683"/>
          <a:stretch/>
        </p:blipFill>
        <p:spPr>
          <a:xfrm>
            <a:off x="10639599" y="1962148"/>
            <a:ext cx="1088888" cy="764445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AAEB7D69-3AFB-D953-A803-9D7BB7184B4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269"/>
          <a:stretch/>
        </p:blipFill>
        <p:spPr>
          <a:xfrm rot="1293010">
            <a:off x="11407291" y="1651143"/>
            <a:ext cx="529326" cy="313082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13A43FFE-A736-FB1B-BA91-55934BEA1A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4327" y="1567853"/>
            <a:ext cx="558499" cy="558499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64E104F1-7024-0DAF-7F52-D0AA800608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001807">
            <a:off x="11201093" y="1395816"/>
            <a:ext cx="664390" cy="208314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FA92F1B-635B-F4BF-B134-B9EF04EA56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356586">
            <a:off x="10757833" y="656913"/>
            <a:ext cx="853734" cy="396853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79DDE3B9-7D7C-4873-F2D7-962B11C30D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853566">
            <a:off x="10412970" y="1093543"/>
            <a:ext cx="508244" cy="270640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A4BE5A76-4712-84E7-A266-2616E30AE3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153046">
            <a:off x="10954997" y="1026541"/>
            <a:ext cx="660388" cy="184158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5853A3C1-7E28-6917-1630-C7688D1487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548482">
            <a:off x="10719648" y="1187168"/>
            <a:ext cx="382075" cy="382075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EB592AA7-3E8F-0B4C-CD4A-C7DCD1F747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43270">
            <a:off x="11034776" y="1277106"/>
            <a:ext cx="763563" cy="176129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CEB8D4D7-4BAB-4DE1-7AA3-A65F8EB67A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54651" y="2401244"/>
            <a:ext cx="1156350" cy="833572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A8E5C475-AADC-D636-E293-29DF8AC0796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070" t="19641" r="8421" b="22125"/>
          <a:stretch/>
        </p:blipFill>
        <p:spPr>
          <a:xfrm rot="1926688">
            <a:off x="11445654" y="880361"/>
            <a:ext cx="540317" cy="22606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D50CAC5-45D8-8806-988C-1A0FA5020F3C}"/>
              </a:ext>
            </a:extLst>
          </p:cNvPr>
          <p:cNvSpPr txBox="1"/>
          <p:nvPr/>
        </p:nvSpPr>
        <p:spPr>
          <a:xfrm>
            <a:off x="610560" y="1195092"/>
            <a:ext cx="6889381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110000"/>
              <a:buFontTx/>
              <a:buBlip>
                <a:blip r:embed="rId17"/>
              </a:buBlip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Dlouhodobé financování vývoje a inovací vlastními prostředky DT</a:t>
            </a:r>
          </a:p>
          <a:p>
            <a:pPr marL="342900" indent="-342900">
              <a:lnSpc>
                <a:spcPct val="150000"/>
              </a:lnSpc>
              <a:buSzPct val="110000"/>
              <a:buFontTx/>
              <a:buBlip>
                <a:blip r:embed="rId17"/>
              </a:buBlip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Metoda projektového řízení návrhu – realizace podnětu až 8 let </a:t>
            </a:r>
          </a:p>
          <a:p>
            <a:pPr marL="342900" indent="-342900">
              <a:lnSpc>
                <a:spcPct val="150000"/>
              </a:lnSpc>
              <a:buSzPct val="110000"/>
              <a:buFontTx/>
              <a:buBlip>
                <a:blip r:embed="rId17"/>
              </a:buBlip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3D výpočtové modelování, virtuální simulace, 3D skenování</a:t>
            </a:r>
          </a:p>
          <a:p>
            <a:pPr marL="342900" indent="-342900">
              <a:lnSpc>
                <a:spcPct val="150000"/>
              </a:lnSpc>
              <a:buSzPct val="110000"/>
              <a:buFontTx/>
              <a:buBlip>
                <a:blip r:embed="rId17"/>
              </a:buBlip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Spolupráce s univerzitami a výzkumnými organizacemi</a:t>
            </a:r>
          </a:p>
          <a:p>
            <a:pPr marL="342900" indent="-342900">
              <a:lnSpc>
                <a:spcPct val="150000"/>
              </a:lnSpc>
              <a:buSzPct val="110000"/>
              <a:buFontTx/>
              <a:buBlip>
                <a:blip r:embed="rId17"/>
              </a:buBlip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Zvyšování vlastního know-how a rozvoj </a:t>
            </a:r>
          </a:p>
          <a:p>
            <a:pPr>
              <a:buSzPct val="110000"/>
            </a:pPr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        železničního oboru</a:t>
            </a:r>
          </a:p>
        </p:txBody>
      </p:sp>
    </p:spTree>
    <p:extLst>
      <p:ext uri="{BB962C8B-B14F-4D97-AF65-F5344CB8AC3E}">
        <p14:creationId xmlns:p14="http://schemas.microsoft.com/office/powerpoint/2010/main" val="4231143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4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91A78-8115-9CC8-332E-197D838C5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12BCFC5-499A-F3B6-8F39-7913DC824A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927"/>
          <a:stretch/>
        </p:blipFill>
        <p:spPr>
          <a:xfrm>
            <a:off x="4536274" y="2940663"/>
            <a:ext cx="2258813" cy="150971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6CAF9F5D-201E-6DD1-50FC-A4B07AAFEF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920"/>
          <a:stretch/>
        </p:blipFill>
        <p:spPr>
          <a:xfrm>
            <a:off x="4526560" y="1277338"/>
            <a:ext cx="2272733" cy="1505589"/>
          </a:xfrm>
          <a:prstGeom prst="rect">
            <a:avLst/>
          </a:prstGeom>
        </p:spPr>
      </p:pic>
      <p:pic>
        <p:nvPicPr>
          <p:cNvPr id="4" name="Obrázek 3" descr="Obsah obrázku fabrika, interiér, stroj/přístroj, modrá&#10;&#10;Popis byl vytvořen automaticky">
            <a:extLst>
              <a:ext uri="{FF2B5EF4-FFF2-40B4-BE49-F238E27FC236}">
                <a16:creationId xmlns:a16="http://schemas.microsoft.com/office/drawing/2014/main" id="{BBA7ADB2-4838-9148-0139-53E0BE148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" t="10597" r="26865" b="29166"/>
          <a:stretch/>
        </p:blipFill>
        <p:spPr>
          <a:xfrm>
            <a:off x="9303831" y="4576164"/>
            <a:ext cx="2233338" cy="148860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85358F4-0C3D-2B73-A65F-C8DB32B00685}"/>
              </a:ext>
            </a:extLst>
          </p:cNvPr>
          <p:cNvSpPr txBox="1"/>
          <p:nvPr/>
        </p:nvSpPr>
        <p:spPr>
          <a:xfrm>
            <a:off x="4197435" y="630443"/>
            <a:ext cx="3432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92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Spolupracující organizace</a:t>
            </a:r>
            <a:endParaRPr lang="cs-CZ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4F833B4-2931-A5E0-4667-6E4C17523CF0}"/>
              </a:ext>
            </a:extLst>
          </p:cNvPr>
          <p:cNvSpPr txBox="1"/>
          <p:nvPr/>
        </p:nvSpPr>
        <p:spPr>
          <a:xfrm>
            <a:off x="344080" y="1287369"/>
            <a:ext cx="4004572" cy="46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110000"/>
              <a:buFontTx/>
              <a:buBlip>
                <a:blip r:embed="rId5"/>
              </a:buBlip>
            </a:pPr>
            <a:r>
              <a:rPr lang="cs-CZ" b="1" dirty="0">
                <a:solidFill>
                  <a:prstClr val="black"/>
                </a:solidFill>
                <a:latin typeface="Aptos" panose="020B0004020202020204" pitchFamily="34" charset="0"/>
              </a:rPr>
              <a:t>Výzkumné organizace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F0D45EB-6B27-30A2-B6B7-A118CBD0D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7198" y="4617777"/>
            <a:ext cx="558561" cy="267574"/>
          </a:xfrm>
          <a:prstGeom prst="rect">
            <a:avLst/>
          </a:prstGeom>
        </p:spPr>
      </p:pic>
      <p:pic>
        <p:nvPicPr>
          <p:cNvPr id="8" name="Obrázek 7" descr="Obsah obrázku stroj/přístroj, inženýrství, fabrika, Dílna&#10;&#10;Popis byl vytvořen automaticky">
            <a:extLst>
              <a:ext uri="{FF2B5EF4-FFF2-40B4-BE49-F238E27FC236}">
                <a16:creationId xmlns:a16="http://schemas.microsoft.com/office/drawing/2014/main" id="{E4A74F3C-1CAB-43B5-3298-B03A512B53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485" y="1277338"/>
            <a:ext cx="2258813" cy="1505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624C72C-C9CA-4444-24F8-3BD3A28C62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1128"/>
          <a:stretch/>
        </p:blipFill>
        <p:spPr>
          <a:xfrm>
            <a:off x="9322920" y="1275850"/>
            <a:ext cx="2272732" cy="151486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43B3F66-ABB8-1391-6C37-213595562FF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1947"/>
          <a:stretch/>
        </p:blipFill>
        <p:spPr>
          <a:xfrm>
            <a:off x="4517748" y="1226651"/>
            <a:ext cx="375926" cy="459221"/>
          </a:xfrm>
          <a:prstGeom prst="rect">
            <a:avLst/>
          </a:prstGeom>
        </p:spPr>
      </p:pic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CBC639CE-05D4-5B3B-A8CF-67F9A5CA409E}"/>
              </a:ext>
            </a:extLst>
          </p:cNvPr>
          <p:cNvSpPr/>
          <p:nvPr/>
        </p:nvSpPr>
        <p:spPr>
          <a:xfrm>
            <a:off x="9237391" y="1231642"/>
            <a:ext cx="538787" cy="713008"/>
          </a:xfrm>
          <a:prstGeom prst="roundRect">
            <a:avLst/>
          </a:prstGeom>
          <a:solidFill>
            <a:sysClr val="window" lastClr="FFFFFF">
              <a:alpha val="78000"/>
            </a:sys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7F285F95-C22C-F256-601E-58BC1C42D5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8286" b="-12456"/>
          <a:stretch/>
        </p:blipFill>
        <p:spPr>
          <a:xfrm>
            <a:off x="9386638" y="1290170"/>
            <a:ext cx="321279" cy="654480"/>
          </a:xfrm>
          <a:prstGeom prst="rect">
            <a:avLst/>
          </a:prstGeom>
        </p:spPr>
      </p:pic>
      <p:sp>
        <p:nvSpPr>
          <p:cNvPr id="13" name="Ovál 12">
            <a:extLst>
              <a:ext uri="{FF2B5EF4-FFF2-40B4-BE49-F238E27FC236}">
                <a16:creationId xmlns:a16="http://schemas.microsoft.com/office/drawing/2014/main" id="{EC4BC5B8-7235-C4BD-021A-E42692417051}"/>
              </a:ext>
            </a:extLst>
          </p:cNvPr>
          <p:cNvSpPr/>
          <p:nvPr/>
        </p:nvSpPr>
        <p:spPr>
          <a:xfrm>
            <a:off x="6871177" y="1218546"/>
            <a:ext cx="474240" cy="475321"/>
          </a:xfrm>
          <a:prstGeom prst="ellipse">
            <a:avLst/>
          </a:prstGeom>
          <a:solidFill>
            <a:sysClr val="window" lastClr="FFFFFF">
              <a:alpha val="78000"/>
            </a:sys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FC0B7246-1999-1D82-1DB0-DC46CEEB6CD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43113"/>
          <a:stretch/>
        </p:blipFill>
        <p:spPr>
          <a:xfrm>
            <a:off x="6943807" y="1296668"/>
            <a:ext cx="341991" cy="320125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839B07BB-F503-FC7E-A90A-AB7461D0C56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106" b="10319"/>
          <a:stretch/>
        </p:blipFill>
        <p:spPr>
          <a:xfrm>
            <a:off x="6920485" y="2939115"/>
            <a:ext cx="2258813" cy="1505589"/>
          </a:xfrm>
          <a:prstGeom prst="rect">
            <a:avLst/>
          </a:prstGeom>
        </p:spPr>
      </p:pic>
      <p:sp>
        <p:nvSpPr>
          <p:cNvPr id="16" name="Obdélník: se zakulacenými rohy 15">
            <a:extLst>
              <a:ext uri="{FF2B5EF4-FFF2-40B4-BE49-F238E27FC236}">
                <a16:creationId xmlns:a16="http://schemas.microsoft.com/office/drawing/2014/main" id="{73ECFD04-654A-907E-D206-DDE50FDBC5E2}"/>
              </a:ext>
            </a:extLst>
          </p:cNvPr>
          <p:cNvSpPr/>
          <p:nvPr/>
        </p:nvSpPr>
        <p:spPr>
          <a:xfrm>
            <a:off x="6887312" y="2916282"/>
            <a:ext cx="538787" cy="370357"/>
          </a:xfrm>
          <a:prstGeom prst="roundRect">
            <a:avLst/>
          </a:prstGeom>
          <a:solidFill>
            <a:sysClr val="window" lastClr="FFFFFF">
              <a:alpha val="78000"/>
            </a:sys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421D9A67-C274-8ADF-6773-1BDB50EFBC0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48813"/>
          <a:stretch/>
        </p:blipFill>
        <p:spPr>
          <a:xfrm>
            <a:off x="6926865" y="2968456"/>
            <a:ext cx="499408" cy="27207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A73A4672-4579-F4FC-100E-20CA01D6FE5F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803" b="2143"/>
          <a:stretch/>
        </p:blipFill>
        <p:spPr>
          <a:xfrm>
            <a:off x="9303831" y="2935385"/>
            <a:ext cx="2233339" cy="1514867"/>
          </a:xfrm>
          <a:prstGeom prst="rect">
            <a:avLst/>
          </a:prstGeom>
        </p:spPr>
      </p:pic>
      <p:sp>
        <p:nvSpPr>
          <p:cNvPr id="19" name="Obdélník: se zakulacenými rohy 18">
            <a:extLst>
              <a:ext uri="{FF2B5EF4-FFF2-40B4-BE49-F238E27FC236}">
                <a16:creationId xmlns:a16="http://schemas.microsoft.com/office/drawing/2014/main" id="{A9E543A3-DE46-217A-4DA5-50DB809E5E8E}"/>
              </a:ext>
            </a:extLst>
          </p:cNvPr>
          <p:cNvSpPr/>
          <p:nvPr/>
        </p:nvSpPr>
        <p:spPr>
          <a:xfrm>
            <a:off x="9280900" y="2916629"/>
            <a:ext cx="804284" cy="331983"/>
          </a:xfrm>
          <a:prstGeom prst="roundRect">
            <a:avLst/>
          </a:prstGeom>
          <a:solidFill>
            <a:sysClr val="window" lastClr="FFFFFF">
              <a:alpha val="78000"/>
            </a:sys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F202930-0E32-5900-F91E-D37C2F4C4888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69483" y="3000029"/>
            <a:ext cx="632737" cy="165183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A45335D9-021A-F79A-824D-1D99F862944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7953"/>
          <a:stretch/>
        </p:blipFill>
        <p:spPr>
          <a:xfrm>
            <a:off x="6914238" y="4576503"/>
            <a:ext cx="2258812" cy="1488269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68E1F718-DAE8-18FC-13EE-86D824D096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43720" y="4591824"/>
            <a:ext cx="327548" cy="333007"/>
          </a:xfrm>
          <a:prstGeom prst="rect">
            <a:avLst/>
          </a:prstGeom>
        </p:spPr>
      </p:pic>
      <p:sp>
        <p:nvSpPr>
          <p:cNvPr id="23" name="TextovéPole 22">
            <a:extLst>
              <a:ext uri="{FF2B5EF4-FFF2-40B4-BE49-F238E27FC236}">
                <a16:creationId xmlns:a16="http://schemas.microsoft.com/office/drawing/2014/main" id="{2D2416AF-28DD-6C5A-D402-32E17A5B253F}"/>
              </a:ext>
            </a:extLst>
          </p:cNvPr>
          <p:cNvSpPr txBox="1"/>
          <p:nvPr/>
        </p:nvSpPr>
        <p:spPr>
          <a:xfrm>
            <a:off x="335170" y="4076292"/>
            <a:ext cx="5688632" cy="1995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buSzPct val="110000"/>
              <a:buFontTx/>
              <a:buBlip>
                <a:blip r:embed="rId5"/>
              </a:buBlip>
            </a:pP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Výzkumný Ústav Železniční, a.s.</a:t>
            </a:r>
          </a:p>
          <a:p>
            <a:pPr marL="800100" lvl="1" indent="-342900">
              <a:lnSpc>
                <a:spcPct val="200000"/>
              </a:lnSpc>
              <a:buSzPct val="110000"/>
              <a:buFontTx/>
              <a:buBlip>
                <a:blip r:embed="rId5"/>
              </a:buBlip>
            </a:pPr>
            <a:r>
              <a:rPr lang="cs-CZ" sz="1600" dirty="0" err="1">
                <a:solidFill>
                  <a:prstClr val="black"/>
                </a:solidFill>
                <a:latin typeface="Aptos" panose="020B0004020202020204" pitchFamily="34" charset="0"/>
              </a:rPr>
              <a:t>Výskumný</a:t>
            </a: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 ústav </a:t>
            </a:r>
            <a:r>
              <a:rPr lang="cs-CZ" sz="1600" dirty="0" err="1">
                <a:solidFill>
                  <a:prstClr val="black"/>
                </a:solidFill>
                <a:latin typeface="Aptos" panose="020B0004020202020204" pitchFamily="34" charset="0"/>
              </a:rPr>
              <a:t>dopravný</a:t>
            </a: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, a.s.</a:t>
            </a:r>
          </a:p>
          <a:p>
            <a:pPr marL="800100" lvl="1" indent="-342900">
              <a:lnSpc>
                <a:spcPct val="200000"/>
              </a:lnSpc>
              <a:buSzPct val="110000"/>
              <a:buFontTx/>
              <a:buBlip>
                <a:blip r:embed="rId5"/>
              </a:buBlip>
            </a:pP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Ústav aplikované mechaniky Brno, s.r.o.</a:t>
            </a:r>
          </a:p>
          <a:p>
            <a:pPr marL="800100" lvl="1" indent="-342900">
              <a:lnSpc>
                <a:spcPct val="200000"/>
              </a:lnSpc>
              <a:buSzPct val="110000"/>
              <a:buFontTx/>
              <a:buBlip>
                <a:blip r:embed="rId5"/>
              </a:buBlip>
            </a:pP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Soukromý výzkumný ústav materiálů, SVÚM, a.s.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88BBAF7E-56D7-E1BF-6C04-474898304A66}"/>
              </a:ext>
            </a:extLst>
          </p:cNvPr>
          <p:cNvSpPr txBox="1"/>
          <p:nvPr/>
        </p:nvSpPr>
        <p:spPr>
          <a:xfrm>
            <a:off x="356214" y="1669580"/>
            <a:ext cx="4022440" cy="1995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200000"/>
              </a:lnSpc>
              <a:buSzPct val="110000"/>
              <a:buFontTx/>
              <a:buBlip>
                <a:blip r:embed="rId5"/>
              </a:buBlip>
            </a:pP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Vysoké učení technické v Brně</a:t>
            </a:r>
          </a:p>
          <a:p>
            <a:pPr marL="800100" lvl="1" indent="-342900">
              <a:lnSpc>
                <a:spcPct val="200000"/>
              </a:lnSpc>
              <a:buSzPct val="110000"/>
              <a:buFontTx/>
              <a:buBlip>
                <a:blip r:embed="rId5"/>
              </a:buBlip>
            </a:pP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Univerzita Pardubice</a:t>
            </a:r>
          </a:p>
          <a:p>
            <a:pPr marL="800100" lvl="1" indent="-342900">
              <a:lnSpc>
                <a:spcPct val="200000"/>
              </a:lnSpc>
              <a:buSzPct val="110000"/>
              <a:buFontTx/>
              <a:buBlip>
                <a:blip r:embed="rId5"/>
              </a:buBlip>
            </a:pP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Vysoká škola báňská – TU Ostrava</a:t>
            </a:r>
          </a:p>
          <a:p>
            <a:pPr marL="800100" lvl="1" indent="-342900">
              <a:lnSpc>
                <a:spcPct val="200000"/>
              </a:lnSpc>
              <a:buSzPct val="110000"/>
              <a:buFontTx/>
              <a:buBlip>
                <a:blip r:embed="rId5"/>
              </a:buBlip>
            </a:pP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Akademie věd České republiky</a:t>
            </a: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2DDFEFDA-1635-6223-330A-0986609A4CFA}"/>
              </a:ext>
            </a:extLst>
          </p:cNvPr>
          <p:cNvSpPr/>
          <p:nvPr/>
        </p:nvSpPr>
        <p:spPr>
          <a:xfrm>
            <a:off x="4483222" y="2883953"/>
            <a:ext cx="474240" cy="482320"/>
          </a:xfrm>
          <a:prstGeom prst="ellipse">
            <a:avLst/>
          </a:prstGeom>
          <a:solidFill>
            <a:sysClr val="window" lastClr="FFFFFF">
              <a:alpha val="78000"/>
            </a:sysClr>
          </a:solidFill>
          <a:ln w="254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6C731E8A-2374-FEA5-7CCA-085266D9276D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 l="27582" r="27934" b="43088"/>
          <a:stretch/>
        </p:blipFill>
        <p:spPr>
          <a:xfrm>
            <a:off x="4536274" y="2965832"/>
            <a:ext cx="367464" cy="338580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74FE60B7-9894-D822-8D74-1C017FE3FC19}"/>
              </a:ext>
            </a:extLst>
          </p:cNvPr>
          <p:cNvSpPr txBox="1"/>
          <p:nvPr/>
        </p:nvSpPr>
        <p:spPr>
          <a:xfrm>
            <a:off x="374082" y="3717459"/>
            <a:ext cx="4004572" cy="46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110000"/>
              <a:buFontTx/>
              <a:buBlip>
                <a:blip r:embed="rId5"/>
              </a:buBlip>
            </a:pPr>
            <a:r>
              <a:rPr lang="cs-CZ" b="1" dirty="0">
                <a:solidFill>
                  <a:prstClr val="black"/>
                </a:solidFill>
                <a:latin typeface="Aptos" panose="020B0004020202020204" pitchFamily="34" charset="0"/>
              </a:rPr>
              <a:t>Zkušební organizace</a:t>
            </a:r>
          </a:p>
        </p:txBody>
      </p:sp>
      <p:sp>
        <p:nvSpPr>
          <p:cNvPr id="28" name="Zástupný text 5">
            <a:extLst>
              <a:ext uri="{FF2B5EF4-FFF2-40B4-BE49-F238E27FC236}">
                <a16:creationId xmlns:a16="http://schemas.microsoft.com/office/drawing/2014/main" id="{010B48C3-F47E-3E64-18D6-783FBBCC3BD6}"/>
              </a:ext>
            </a:extLst>
          </p:cNvPr>
          <p:cNvSpPr txBox="1">
            <a:spLocks/>
          </p:cNvSpPr>
          <p:nvPr/>
        </p:nvSpPr>
        <p:spPr>
          <a:xfrm>
            <a:off x="1872000" y="180000"/>
            <a:ext cx="9408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60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.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Připravenost DT na budování VRT v ČR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A418D248-BC58-4A3F-510F-D79FF566B12C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74" t="11157" r="14791" b="10910"/>
          <a:stretch/>
        </p:blipFill>
        <p:spPr>
          <a:xfrm>
            <a:off x="596348" y="190182"/>
            <a:ext cx="979573" cy="102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2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9" grpId="0" animBg="1"/>
      <p:bldP spid="23" grpId="0"/>
      <p:bldP spid="24" grpId="0"/>
      <p:bldP spid="25" grpId="0" animBg="1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23394-5EC8-2953-FBC1-CFBC42332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vzor, Polštářek, design, šít&#10;&#10;Popis byl vytvořen automaticky">
            <a:extLst>
              <a:ext uri="{FF2B5EF4-FFF2-40B4-BE49-F238E27FC236}">
                <a16:creationId xmlns:a16="http://schemas.microsoft.com/office/drawing/2014/main" id="{FEBEB7C5-9921-ECCB-8C4F-09464B98E6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0038" y="4432561"/>
            <a:ext cx="668462" cy="50134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D2DEB24-02DD-C9F8-D7B8-96FCC3DB47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4374"/>
          <a:stretch/>
        </p:blipFill>
        <p:spPr>
          <a:xfrm>
            <a:off x="6190680" y="2678789"/>
            <a:ext cx="5616624" cy="48980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FD87880-671C-41DF-E6AC-EB74DB35AA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595" r="-66"/>
          <a:stretch/>
        </p:blipFill>
        <p:spPr>
          <a:xfrm>
            <a:off x="286023" y="5335922"/>
            <a:ext cx="2195551" cy="489807"/>
          </a:xfrm>
          <a:prstGeom prst="rect">
            <a:avLst/>
          </a:prstGeom>
        </p:spPr>
      </p:pic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AD65FA06-4472-040D-A55F-82DFA3740DE8}"/>
              </a:ext>
            </a:extLst>
          </p:cNvPr>
          <p:cNvCxnSpPr>
            <a:cxnSpLocks/>
            <a:endCxn id="25" idx="0"/>
          </p:cNvCxnSpPr>
          <p:nvPr/>
        </p:nvCxnSpPr>
        <p:spPr>
          <a:xfrm>
            <a:off x="8823050" y="2505848"/>
            <a:ext cx="2570277" cy="12411"/>
          </a:xfrm>
          <a:prstGeom prst="line">
            <a:avLst/>
          </a:prstGeom>
          <a:noFill/>
          <a:ln w="57150" cap="flat" cmpd="sng" algn="ctr">
            <a:solidFill>
              <a:srgbClr val="1F497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Nadpis 2">
            <a:extLst>
              <a:ext uri="{FF2B5EF4-FFF2-40B4-BE49-F238E27FC236}">
                <a16:creationId xmlns:a16="http://schemas.microsoft.com/office/drawing/2014/main" id="{94932A45-40E3-3979-A074-3050CC4A3C94}"/>
              </a:ext>
            </a:extLst>
          </p:cNvPr>
          <p:cNvSpPr txBox="1">
            <a:spLocks/>
          </p:cNvSpPr>
          <p:nvPr/>
        </p:nvSpPr>
        <p:spPr>
          <a:xfrm>
            <a:off x="1870699" y="704364"/>
            <a:ext cx="9408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09235D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1" i="0" u="none" strike="noStrike" kern="1200" cap="none" spc="0" normalizeH="0" baseline="0" noProof="0">
                <a:ln>
                  <a:noFill/>
                </a:ln>
                <a:solidFill>
                  <a:srgbClr val="09235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Časová osa důležitých milníků – rekapitulace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rgbClr val="09235D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70D40D5D-E028-001C-2497-18D32258FC9C}"/>
              </a:ext>
            </a:extLst>
          </p:cNvPr>
          <p:cNvCxnSpPr>
            <a:cxnSpLocks/>
          </p:cNvCxnSpPr>
          <p:nvPr/>
        </p:nvCxnSpPr>
        <p:spPr>
          <a:xfrm>
            <a:off x="7730630" y="5190320"/>
            <a:ext cx="4076673" cy="0"/>
          </a:xfrm>
          <a:prstGeom prst="line">
            <a:avLst/>
          </a:prstGeom>
          <a:noFill/>
          <a:ln w="57150" cap="flat" cmpd="sng" algn="ctr">
            <a:solidFill>
              <a:srgbClr val="1F497D"/>
            </a:solidFill>
            <a:prstDash val="solid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6CE35A1B-BE65-88B2-D37A-7B558B149C8F}"/>
              </a:ext>
            </a:extLst>
          </p:cNvPr>
          <p:cNvCxnSpPr>
            <a:cxnSpLocks/>
          </p:cNvCxnSpPr>
          <p:nvPr/>
        </p:nvCxnSpPr>
        <p:spPr>
          <a:xfrm>
            <a:off x="4907464" y="5178438"/>
            <a:ext cx="2823166" cy="7158"/>
          </a:xfrm>
          <a:prstGeom prst="line">
            <a:avLst/>
          </a:prstGeom>
          <a:noFill/>
          <a:ln w="57150" cap="flat" cmpd="sng" algn="ctr">
            <a:solidFill>
              <a:srgbClr val="1F497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1E9C0CF5-53DD-16B0-2061-54D750C79979}"/>
              </a:ext>
            </a:extLst>
          </p:cNvPr>
          <p:cNvCxnSpPr>
            <a:cxnSpLocks/>
          </p:cNvCxnSpPr>
          <p:nvPr/>
        </p:nvCxnSpPr>
        <p:spPr>
          <a:xfrm>
            <a:off x="1204055" y="5180485"/>
            <a:ext cx="1165658" cy="0"/>
          </a:xfrm>
          <a:prstGeom prst="line">
            <a:avLst/>
          </a:prstGeom>
          <a:noFill/>
          <a:ln w="57150" cap="flat" cmpd="sng" algn="ctr">
            <a:solidFill>
              <a:srgbClr val="1F497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0FAD2430-72DD-9E75-13E0-4EF183C350DE}"/>
              </a:ext>
            </a:extLst>
          </p:cNvPr>
          <p:cNvCxnSpPr>
            <a:cxnSpLocks/>
          </p:cNvCxnSpPr>
          <p:nvPr/>
        </p:nvCxnSpPr>
        <p:spPr>
          <a:xfrm>
            <a:off x="2421449" y="5178438"/>
            <a:ext cx="2486015" cy="7158"/>
          </a:xfrm>
          <a:prstGeom prst="line">
            <a:avLst/>
          </a:prstGeom>
          <a:noFill/>
          <a:ln w="57150" cap="flat" cmpd="sng" algn="ctr">
            <a:solidFill>
              <a:srgbClr val="1F497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823659CE-11E9-C952-36E8-3F747D2C0509}"/>
              </a:ext>
            </a:extLst>
          </p:cNvPr>
          <p:cNvCxnSpPr>
            <a:cxnSpLocks/>
          </p:cNvCxnSpPr>
          <p:nvPr/>
        </p:nvCxnSpPr>
        <p:spPr>
          <a:xfrm>
            <a:off x="6108532" y="2505848"/>
            <a:ext cx="2695999" cy="6676"/>
          </a:xfrm>
          <a:prstGeom prst="line">
            <a:avLst/>
          </a:prstGeom>
          <a:noFill/>
          <a:ln w="57150" cap="flat" cmpd="sng" algn="ctr">
            <a:solidFill>
              <a:srgbClr val="1F497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Obdélník 11">
            <a:extLst>
              <a:ext uri="{FF2B5EF4-FFF2-40B4-BE49-F238E27FC236}">
                <a16:creationId xmlns:a16="http://schemas.microsoft.com/office/drawing/2014/main" id="{A3186A79-8357-4A09-20F3-0BD4F315075B}"/>
              </a:ext>
            </a:extLst>
          </p:cNvPr>
          <p:cNvSpPr/>
          <p:nvPr/>
        </p:nvSpPr>
        <p:spPr>
          <a:xfrm>
            <a:off x="2281441" y="4111280"/>
            <a:ext cx="753386" cy="36003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36ED4BF-6144-2A02-2298-76B5E7D048B0}"/>
              </a:ext>
            </a:extLst>
          </p:cNvPr>
          <p:cNvSpPr txBox="1"/>
          <p:nvPr/>
        </p:nvSpPr>
        <p:spPr>
          <a:xfrm>
            <a:off x="182724" y="1960513"/>
            <a:ext cx="2412162" cy="112371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Milníky ve vývoji vysokorychlostních výhybek</a:t>
            </a:r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5A9FCCA0-DDBE-6273-2479-DF4DD579E2F8}"/>
              </a:ext>
            </a:extLst>
          </p:cNvPr>
          <p:cNvCxnSpPr>
            <a:cxnSpLocks/>
          </p:cNvCxnSpPr>
          <p:nvPr/>
        </p:nvCxnSpPr>
        <p:spPr>
          <a:xfrm>
            <a:off x="2587562" y="2510203"/>
            <a:ext cx="1141070" cy="2321"/>
          </a:xfrm>
          <a:prstGeom prst="line">
            <a:avLst/>
          </a:prstGeom>
          <a:noFill/>
          <a:ln w="57150" cap="flat" cmpd="sng" algn="ctr">
            <a:solidFill>
              <a:srgbClr val="1F497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91238AF-EE3A-5641-A79B-9C27F35E21B3}"/>
              </a:ext>
            </a:extLst>
          </p:cNvPr>
          <p:cNvSpPr txBox="1"/>
          <p:nvPr/>
        </p:nvSpPr>
        <p:spPr>
          <a:xfrm>
            <a:off x="2385790" y="1623065"/>
            <a:ext cx="2700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prstClr val="black"/>
                </a:solidFill>
                <a:latin typeface="Aptos" panose="020B0004020202020204" pitchFamily="34" charset="0"/>
              </a:rPr>
              <a:t>2001</a:t>
            </a: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 – strategické rozhodnutí vedení DT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0D531C52-DD5E-D41C-62DC-86417B5E2A8D}"/>
              </a:ext>
            </a:extLst>
          </p:cNvPr>
          <p:cNvCxnSpPr>
            <a:cxnSpLocks/>
          </p:cNvCxnSpPr>
          <p:nvPr/>
        </p:nvCxnSpPr>
        <p:spPr>
          <a:xfrm>
            <a:off x="2687477" y="2208189"/>
            <a:ext cx="2052122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62D0E78-16BA-23D3-F450-7BDF18CED619}"/>
              </a:ext>
            </a:extLst>
          </p:cNvPr>
          <p:cNvCxnSpPr>
            <a:cxnSpLocks/>
          </p:cNvCxnSpPr>
          <p:nvPr/>
        </p:nvCxnSpPr>
        <p:spPr>
          <a:xfrm>
            <a:off x="3733970" y="2511630"/>
            <a:ext cx="2390336" cy="12093"/>
          </a:xfrm>
          <a:prstGeom prst="line">
            <a:avLst/>
          </a:prstGeom>
          <a:noFill/>
          <a:ln w="57150" cap="flat" cmpd="sng" algn="ctr">
            <a:solidFill>
              <a:srgbClr val="1F497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4D202319-33C1-ADF8-2F8A-837EB6661A6A}"/>
              </a:ext>
            </a:extLst>
          </p:cNvPr>
          <p:cNvCxnSpPr>
            <a:cxnSpLocks/>
          </p:cNvCxnSpPr>
          <p:nvPr/>
        </p:nvCxnSpPr>
        <p:spPr>
          <a:xfrm flipH="1">
            <a:off x="3737487" y="2208531"/>
            <a:ext cx="1" cy="315192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none" w="lg" len="lg"/>
            <a:tailEnd type="oval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01F2403-1116-FDCF-D317-00853496128B}"/>
              </a:ext>
            </a:extLst>
          </p:cNvPr>
          <p:cNvSpPr txBox="1"/>
          <p:nvPr/>
        </p:nvSpPr>
        <p:spPr>
          <a:xfrm>
            <a:off x="4826315" y="1375847"/>
            <a:ext cx="2582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prstClr val="black"/>
                </a:solidFill>
                <a:latin typeface="Aptos" panose="020B0004020202020204" pitchFamily="34" charset="0"/>
              </a:rPr>
              <a:t>2003 </a:t>
            </a: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– vložena první výhybka s PHS </a:t>
            </a:r>
            <a:r>
              <a:rPr lang="cs-CZ" sz="1600" dirty="0" err="1">
                <a:solidFill>
                  <a:prstClr val="black"/>
                </a:solidFill>
                <a:latin typeface="Aptos" panose="020B0004020202020204" pitchFamily="34" charset="0"/>
              </a:rPr>
              <a:t>tv</a:t>
            </a: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. 1:12 (</a:t>
            </a:r>
            <a:r>
              <a:rPr lang="cs-CZ" sz="1600" b="1" dirty="0">
                <a:solidFill>
                  <a:prstClr val="black"/>
                </a:solidFill>
                <a:latin typeface="Aptos" panose="020B0004020202020204" pitchFamily="34" charset="0"/>
              </a:rPr>
              <a:t>Vranovice</a:t>
            </a: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)</a:t>
            </a:r>
          </a:p>
        </p:txBody>
      </p: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AE8B98C9-924C-1579-C5C0-41A1D8547D45}"/>
              </a:ext>
            </a:extLst>
          </p:cNvPr>
          <p:cNvCxnSpPr/>
          <p:nvPr/>
        </p:nvCxnSpPr>
        <p:spPr>
          <a:xfrm>
            <a:off x="5105170" y="2206520"/>
            <a:ext cx="2016224" cy="0"/>
          </a:xfrm>
          <a:prstGeom prst="line">
            <a:avLst/>
          </a:prstGeom>
          <a:noFill/>
          <a:ln w="25400" cap="flat" cmpd="sng" algn="ctr">
            <a:solidFill>
              <a:srgbClr val="4BACC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6EA5C093-6889-3FBC-8BB7-6F318325F8FD}"/>
              </a:ext>
            </a:extLst>
          </p:cNvPr>
          <p:cNvCxnSpPr>
            <a:cxnSpLocks/>
            <a:stCxn id="19" idx="2"/>
          </p:cNvCxnSpPr>
          <p:nvPr/>
        </p:nvCxnSpPr>
        <p:spPr>
          <a:xfrm>
            <a:off x="6117347" y="2206844"/>
            <a:ext cx="0" cy="311415"/>
          </a:xfrm>
          <a:prstGeom prst="line">
            <a:avLst/>
          </a:prstGeom>
          <a:noFill/>
          <a:ln w="25400" cap="flat" cmpd="sng" algn="ctr">
            <a:solidFill>
              <a:srgbClr val="4BACC6"/>
            </a:solidFill>
            <a:prstDash val="solid"/>
            <a:headEnd type="none" w="lg" len="lg"/>
            <a:tailEnd type="oval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53F37712-41B4-54FB-41C1-0F55A9DF93EC}"/>
              </a:ext>
            </a:extLst>
          </p:cNvPr>
          <p:cNvSpPr txBox="1"/>
          <p:nvPr/>
        </p:nvSpPr>
        <p:spPr>
          <a:xfrm>
            <a:off x="7594306" y="1610215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prstClr val="white">
                    <a:lumMod val="65000"/>
                  </a:prstClr>
                </a:solidFill>
                <a:latin typeface="Aptos" panose="020B0004020202020204" pitchFamily="34" charset="0"/>
              </a:rPr>
              <a:t>2005 </a:t>
            </a:r>
            <a:r>
              <a:rPr lang="cs-CZ" sz="1600" dirty="0">
                <a:solidFill>
                  <a:prstClr val="white">
                    <a:lumMod val="65000"/>
                  </a:prstClr>
                </a:solidFill>
                <a:latin typeface="Aptos" panose="020B0004020202020204" pitchFamily="34" charset="0"/>
              </a:rPr>
              <a:t>– představení vzorku výhybky </a:t>
            </a:r>
            <a:r>
              <a:rPr lang="cs-CZ" sz="1600" dirty="0" err="1">
                <a:solidFill>
                  <a:prstClr val="white">
                    <a:lumMod val="65000"/>
                  </a:prstClr>
                </a:solidFill>
                <a:latin typeface="Aptos" panose="020B0004020202020204" pitchFamily="34" charset="0"/>
              </a:rPr>
              <a:t>tv</a:t>
            </a:r>
            <a:r>
              <a:rPr lang="cs-CZ" sz="1600" dirty="0">
                <a:solidFill>
                  <a:prstClr val="white">
                    <a:lumMod val="65000"/>
                  </a:prstClr>
                </a:solidFill>
                <a:latin typeface="Aptos" panose="020B0004020202020204" pitchFamily="34" charset="0"/>
              </a:rPr>
              <a:t>. 1:26,5</a:t>
            </a:r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F09CA8A8-1D4F-C8BA-1C0A-B228518D56DE}"/>
              </a:ext>
            </a:extLst>
          </p:cNvPr>
          <p:cNvCxnSpPr>
            <a:cxnSpLocks/>
          </p:cNvCxnSpPr>
          <p:nvPr/>
        </p:nvCxnSpPr>
        <p:spPr>
          <a:xfrm flipV="1">
            <a:off x="7931668" y="2206416"/>
            <a:ext cx="1758150" cy="907"/>
          </a:xfrm>
          <a:prstGeom prst="line">
            <a:avLst/>
          </a:prstGeom>
          <a:noFill/>
          <a:ln w="25400" cap="flat" cmpd="sng" algn="ctr">
            <a:solidFill>
              <a:srgbClr val="7030A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AB981F41-B722-0726-B635-51F5B4895200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8818442" y="2194990"/>
            <a:ext cx="0" cy="315970"/>
          </a:xfrm>
          <a:prstGeom prst="line">
            <a:avLst/>
          </a:prstGeom>
          <a:noFill/>
          <a:ln w="25400" cap="flat" cmpd="sng" algn="ctr">
            <a:solidFill>
              <a:srgbClr val="7030A0"/>
            </a:solidFill>
            <a:prstDash val="solid"/>
            <a:headEnd type="none" w="lg" len="lg"/>
            <a:tailEnd type="oval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5" name="Oblouk 24">
            <a:extLst>
              <a:ext uri="{FF2B5EF4-FFF2-40B4-BE49-F238E27FC236}">
                <a16:creationId xmlns:a16="http://schemas.microsoft.com/office/drawing/2014/main" id="{881D587B-33F7-17E5-596C-57D53D767241}"/>
              </a:ext>
            </a:extLst>
          </p:cNvPr>
          <p:cNvSpPr/>
          <p:nvPr/>
        </p:nvSpPr>
        <p:spPr>
          <a:xfrm>
            <a:off x="10763327" y="2518259"/>
            <a:ext cx="1260000" cy="1260000"/>
          </a:xfrm>
          <a:prstGeom prst="arc">
            <a:avLst/>
          </a:prstGeom>
          <a:noFill/>
          <a:ln w="57150" cap="flat" cmpd="sng" algn="ctr">
            <a:solidFill>
              <a:srgbClr val="1F497D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louk 25">
            <a:extLst>
              <a:ext uri="{FF2B5EF4-FFF2-40B4-BE49-F238E27FC236}">
                <a16:creationId xmlns:a16="http://schemas.microsoft.com/office/drawing/2014/main" id="{D3369CA5-1D33-460C-1C7C-279BB13A4119}"/>
              </a:ext>
            </a:extLst>
          </p:cNvPr>
          <p:cNvSpPr/>
          <p:nvPr/>
        </p:nvSpPr>
        <p:spPr>
          <a:xfrm rot="5400000">
            <a:off x="10763327" y="2527041"/>
            <a:ext cx="1260000" cy="1260000"/>
          </a:xfrm>
          <a:prstGeom prst="arc">
            <a:avLst/>
          </a:prstGeom>
          <a:noFill/>
          <a:ln w="57150" cap="flat" cmpd="sng" algn="ctr">
            <a:solidFill>
              <a:srgbClr val="1F497D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C427769B-5DA2-350B-C0B7-FF2FFD5FDFE0}"/>
              </a:ext>
            </a:extLst>
          </p:cNvPr>
          <p:cNvCxnSpPr>
            <a:cxnSpLocks/>
            <a:endCxn id="26" idx="2"/>
          </p:cNvCxnSpPr>
          <p:nvPr/>
        </p:nvCxnSpPr>
        <p:spPr>
          <a:xfrm>
            <a:off x="1204055" y="3787041"/>
            <a:ext cx="10189272" cy="0"/>
          </a:xfrm>
          <a:prstGeom prst="line">
            <a:avLst/>
          </a:prstGeom>
          <a:noFill/>
          <a:ln w="57150" cap="flat" cmpd="sng" algn="ctr">
            <a:solidFill>
              <a:srgbClr val="1F497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8" name="Oblouk 27">
            <a:extLst>
              <a:ext uri="{FF2B5EF4-FFF2-40B4-BE49-F238E27FC236}">
                <a16:creationId xmlns:a16="http://schemas.microsoft.com/office/drawing/2014/main" id="{2980C6C5-762D-E9F9-87A3-C3F4C7F1354E}"/>
              </a:ext>
            </a:extLst>
          </p:cNvPr>
          <p:cNvSpPr/>
          <p:nvPr/>
        </p:nvSpPr>
        <p:spPr>
          <a:xfrm rot="16200000">
            <a:off x="574056" y="3787041"/>
            <a:ext cx="1260000" cy="1260000"/>
          </a:xfrm>
          <a:prstGeom prst="arc">
            <a:avLst>
              <a:gd name="adj1" fmla="val 15719310"/>
              <a:gd name="adj2" fmla="val 0"/>
            </a:avLst>
          </a:prstGeom>
          <a:noFill/>
          <a:ln w="57150" cap="flat" cmpd="sng" algn="ctr">
            <a:solidFill>
              <a:srgbClr val="1F497D"/>
            </a:solidFill>
            <a:prstDash val="solid"/>
            <a:headEnd type="triangle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louk 28">
            <a:extLst>
              <a:ext uri="{FF2B5EF4-FFF2-40B4-BE49-F238E27FC236}">
                <a16:creationId xmlns:a16="http://schemas.microsoft.com/office/drawing/2014/main" id="{C87B092C-5B69-DD6F-8817-4EE964EFD8CA}"/>
              </a:ext>
            </a:extLst>
          </p:cNvPr>
          <p:cNvSpPr/>
          <p:nvPr/>
        </p:nvSpPr>
        <p:spPr>
          <a:xfrm rot="10800000">
            <a:off x="574056" y="3917580"/>
            <a:ext cx="1260000" cy="1260000"/>
          </a:xfrm>
          <a:prstGeom prst="arc">
            <a:avLst>
              <a:gd name="adj1" fmla="val 16200000"/>
              <a:gd name="adj2" fmla="val 212052"/>
            </a:avLst>
          </a:prstGeom>
          <a:noFill/>
          <a:ln w="57150" cap="flat" cmpd="sng" algn="ctr">
            <a:solidFill>
              <a:srgbClr val="1F497D"/>
            </a:solidFill>
            <a:prstDash val="solid"/>
            <a:headEnd type="triangle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CFF30872-F6C1-18F3-B731-022962C647B1}"/>
              </a:ext>
            </a:extLst>
          </p:cNvPr>
          <p:cNvSpPr txBox="1"/>
          <p:nvPr/>
        </p:nvSpPr>
        <p:spPr>
          <a:xfrm>
            <a:off x="1204055" y="4028933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prstClr val="black"/>
                </a:solidFill>
                <a:latin typeface="Aptos" panose="020B0004020202020204" pitchFamily="34" charset="0"/>
              </a:rPr>
              <a:t>2007 </a:t>
            </a: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– vložení první výhybky </a:t>
            </a:r>
            <a:r>
              <a:rPr lang="cs-CZ" sz="1600" dirty="0" err="1">
                <a:solidFill>
                  <a:prstClr val="black"/>
                </a:solidFill>
                <a:latin typeface="Aptos" panose="020B0004020202020204" pitchFamily="34" charset="0"/>
              </a:rPr>
              <a:t>tv</a:t>
            </a: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. 1:26,5 (</a:t>
            </a:r>
            <a:r>
              <a:rPr lang="cs-CZ" sz="1600" b="1" dirty="0">
                <a:solidFill>
                  <a:prstClr val="black"/>
                </a:solidFill>
                <a:latin typeface="Aptos" panose="020B0004020202020204" pitchFamily="34" charset="0"/>
              </a:rPr>
              <a:t>Poříčany</a:t>
            </a: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)</a:t>
            </a:r>
          </a:p>
        </p:txBody>
      </p: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9FDCCDF4-B833-29FE-0037-6340DECCA544}"/>
              </a:ext>
            </a:extLst>
          </p:cNvPr>
          <p:cNvCxnSpPr>
            <a:cxnSpLocks/>
          </p:cNvCxnSpPr>
          <p:nvPr/>
        </p:nvCxnSpPr>
        <p:spPr>
          <a:xfrm>
            <a:off x="1419331" y="4856263"/>
            <a:ext cx="2004235" cy="0"/>
          </a:xfrm>
          <a:prstGeom prst="line">
            <a:avLst/>
          </a:prstGeom>
          <a:noFill/>
          <a:ln w="25400" cap="flat" cmpd="sng" algn="ctr">
            <a:solidFill>
              <a:srgbClr val="7030A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F3A1705A-4D7F-A79E-7671-D4B9E83FFEB0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2428191" y="4859930"/>
            <a:ext cx="0" cy="313715"/>
          </a:xfrm>
          <a:prstGeom prst="line">
            <a:avLst/>
          </a:prstGeom>
          <a:noFill/>
          <a:ln w="25400" cap="flat" cmpd="sng" algn="ctr">
            <a:solidFill>
              <a:srgbClr val="7030A0"/>
            </a:solidFill>
            <a:prstDash val="solid"/>
            <a:headEnd type="none" w="lg" len="lg"/>
            <a:tailEnd type="oval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DC3B8C3D-8FCE-509B-8F79-ABC3E9B792F3}"/>
              </a:ext>
            </a:extLst>
          </p:cNvPr>
          <p:cNvCxnSpPr>
            <a:cxnSpLocks/>
          </p:cNvCxnSpPr>
          <p:nvPr/>
        </p:nvCxnSpPr>
        <p:spPr>
          <a:xfrm>
            <a:off x="3852637" y="4866197"/>
            <a:ext cx="2122018" cy="0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95023229-C6C8-C9C3-DDFF-7B84D02A93F2}"/>
              </a:ext>
            </a:extLst>
          </p:cNvPr>
          <p:cNvCxnSpPr>
            <a:cxnSpLocks/>
          </p:cNvCxnSpPr>
          <p:nvPr/>
        </p:nvCxnSpPr>
        <p:spPr>
          <a:xfrm>
            <a:off x="4907464" y="4866196"/>
            <a:ext cx="0" cy="313200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solid"/>
            <a:headEnd type="none" w="lg" len="lg"/>
            <a:tailEnd type="oval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0AEFC492-4F83-9BF3-2AE5-139DFD36F738}"/>
              </a:ext>
            </a:extLst>
          </p:cNvPr>
          <p:cNvSpPr txBox="1"/>
          <p:nvPr/>
        </p:nvSpPr>
        <p:spPr>
          <a:xfrm>
            <a:off x="3676034" y="4283151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prstClr val="white">
                    <a:lumMod val="65000"/>
                  </a:prstClr>
                </a:solidFill>
                <a:latin typeface="Aptos" panose="020B0004020202020204" pitchFamily="34" charset="0"/>
              </a:rPr>
              <a:t>2012</a:t>
            </a:r>
            <a:r>
              <a:rPr lang="cs-CZ" sz="1600" dirty="0">
                <a:solidFill>
                  <a:prstClr val="white">
                    <a:lumMod val="65000"/>
                  </a:prstClr>
                </a:solidFill>
                <a:latin typeface="Aptos" panose="020B0004020202020204" pitchFamily="34" charset="0"/>
              </a:rPr>
              <a:t> – představení vzorku výhybky </a:t>
            </a:r>
            <a:r>
              <a:rPr lang="cs-CZ" sz="1600" dirty="0" err="1">
                <a:solidFill>
                  <a:prstClr val="white">
                    <a:lumMod val="65000"/>
                  </a:prstClr>
                </a:solidFill>
                <a:latin typeface="Aptos" panose="020B0004020202020204" pitchFamily="34" charset="0"/>
              </a:rPr>
              <a:t>tv</a:t>
            </a:r>
            <a:r>
              <a:rPr lang="cs-CZ" sz="1600" dirty="0">
                <a:solidFill>
                  <a:prstClr val="white">
                    <a:lumMod val="65000"/>
                  </a:prstClr>
                </a:solidFill>
                <a:latin typeface="Aptos" panose="020B0004020202020204" pitchFamily="34" charset="0"/>
              </a:rPr>
              <a:t>. 1:33,5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D59638A7-FB57-D5AC-E391-638BC5DF86A3}"/>
              </a:ext>
            </a:extLst>
          </p:cNvPr>
          <p:cNvSpPr txBox="1"/>
          <p:nvPr/>
        </p:nvSpPr>
        <p:spPr>
          <a:xfrm>
            <a:off x="6496974" y="4045630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prstClr val="black"/>
                </a:solidFill>
                <a:latin typeface="Aptos" panose="020B0004020202020204" pitchFamily="34" charset="0"/>
              </a:rPr>
              <a:t>2020</a:t>
            </a: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 – vložení prvních VR výhybek </a:t>
            </a:r>
            <a:r>
              <a:rPr lang="cs-CZ" sz="1600" dirty="0" err="1">
                <a:solidFill>
                  <a:prstClr val="black"/>
                </a:solidFill>
                <a:latin typeface="Aptos" panose="020B0004020202020204" pitchFamily="34" charset="0"/>
              </a:rPr>
              <a:t>tv</a:t>
            </a: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. 1:33,5 (</a:t>
            </a:r>
            <a:r>
              <a:rPr lang="cs-CZ" sz="1600" b="1" dirty="0">
                <a:solidFill>
                  <a:prstClr val="black"/>
                </a:solidFill>
                <a:latin typeface="Aptos" panose="020B0004020202020204" pitchFamily="34" charset="0"/>
              </a:rPr>
              <a:t>Prosenice</a:t>
            </a: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)</a:t>
            </a:r>
          </a:p>
        </p:txBody>
      </p: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AF6D131F-7698-7E38-9775-F3356823BB9D}"/>
              </a:ext>
            </a:extLst>
          </p:cNvPr>
          <p:cNvCxnSpPr>
            <a:cxnSpLocks/>
          </p:cNvCxnSpPr>
          <p:nvPr/>
        </p:nvCxnSpPr>
        <p:spPr>
          <a:xfrm flipV="1">
            <a:off x="6676685" y="4882181"/>
            <a:ext cx="2127846" cy="8285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8" name="Přímá spojnice 37">
            <a:extLst>
              <a:ext uri="{FF2B5EF4-FFF2-40B4-BE49-F238E27FC236}">
                <a16:creationId xmlns:a16="http://schemas.microsoft.com/office/drawing/2014/main" id="{B97490B5-A599-9C3D-1DBB-959DC4072FEB}"/>
              </a:ext>
            </a:extLst>
          </p:cNvPr>
          <p:cNvCxnSpPr>
            <a:cxnSpLocks/>
          </p:cNvCxnSpPr>
          <p:nvPr/>
        </p:nvCxnSpPr>
        <p:spPr>
          <a:xfrm flipH="1">
            <a:off x="7730630" y="4890466"/>
            <a:ext cx="2693" cy="297836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solid"/>
            <a:headEnd type="none" w="lg" len="lg"/>
            <a:tailEnd type="oval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9" name="Levá složená závorka 38">
            <a:extLst>
              <a:ext uri="{FF2B5EF4-FFF2-40B4-BE49-F238E27FC236}">
                <a16:creationId xmlns:a16="http://schemas.microsoft.com/office/drawing/2014/main" id="{22D6032E-5408-192F-AD4C-E9244ACC2A10}"/>
              </a:ext>
            </a:extLst>
          </p:cNvPr>
          <p:cNvSpPr/>
          <p:nvPr/>
        </p:nvSpPr>
        <p:spPr>
          <a:xfrm rot="16200000">
            <a:off x="4706808" y="1736958"/>
            <a:ext cx="446908" cy="2356540"/>
          </a:xfrm>
          <a:prstGeom prst="leftBrace">
            <a:avLst>
              <a:gd name="adj1" fmla="val 39412"/>
              <a:gd name="adj2" fmla="val 50000"/>
            </a:avLst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Levá složená závorka 39">
            <a:extLst>
              <a:ext uri="{FF2B5EF4-FFF2-40B4-BE49-F238E27FC236}">
                <a16:creationId xmlns:a16="http://schemas.microsoft.com/office/drawing/2014/main" id="{18C3D478-B44A-AC68-964D-04766FDCE67E}"/>
              </a:ext>
            </a:extLst>
          </p:cNvPr>
          <p:cNvSpPr/>
          <p:nvPr/>
        </p:nvSpPr>
        <p:spPr>
          <a:xfrm rot="16200000">
            <a:off x="4932597" y="3009581"/>
            <a:ext cx="446908" cy="5122325"/>
          </a:xfrm>
          <a:prstGeom prst="leftBrace">
            <a:avLst>
              <a:gd name="adj1" fmla="val 39412"/>
              <a:gd name="adj2" fmla="val 50000"/>
            </a:avLst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31CEEDD7-C608-08C9-65DA-66B6E4FA8EB1}"/>
              </a:ext>
            </a:extLst>
          </p:cNvPr>
          <p:cNvSpPr txBox="1"/>
          <p:nvPr/>
        </p:nvSpPr>
        <p:spPr>
          <a:xfrm>
            <a:off x="3578971" y="3138407"/>
            <a:ext cx="2700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prstClr val="black"/>
                </a:solidFill>
                <a:latin typeface="Aptos" panose="020B0004020202020204" pitchFamily="34" charset="0"/>
              </a:rPr>
              <a:t>2001 až 2003 (3 roky)</a:t>
            </a:r>
            <a:endParaRPr lang="cs-CZ" sz="16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4CC0BA38-1CBB-26CB-D5D5-673276B6EA8D}"/>
              </a:ext>
            </a:extLst>
          </p:cNvPr>
          <p:cNvSpPr txBox="1"/>
          <p:nvPr/>
        </p:nvSpPr>
        <p:spPr>
          <a:xfrm>
            <a:off x="3805884" y="5815082"/>
            <a:ext cx="2700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prstClr val="black"/>
                </a:solidFill>
                <a:latin typeface="Aptos" panose="020B0004020202020204" pitchFamily="34" charset="0"/>
              </a:rPr>
              <a:t>2008 až 2020 (13 let)</a:t>
            </a:r>
            <a:endParaRPr lang="cs-CZ" sz="16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782AFB7F-5F95-8F08-237F-238C2206A6A1}"/>
              </a:ext>
            </a:extLst>
          </p:cNvPr>
          <p:cNvSpPr txBox="1"/>
          <p:nvPr/>
        </p:nvSpPr>
        <p:spPr>
          <a:xfrm>
            <a:off x="7085763" y="3138407"/>
            <a:ext cx="2700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prstClr val="black"/>
                </a:solidFill>
                <a:latin typeface="Aptos" panose="020B0004020202020204" pitchFamily="34" charset="0"/>
              </a:rPr>
              <a:t>2003 až 2007 (5 let)</a:t>
            </a:r>
            <a:endParaRPr lang="cs-CZ" sz="16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0B7E836D-59C7-CB02-D8C6-BC3F8C1F2A97}"/>
              </a:ext>
            </a:extLst>
          </p:cNvPr>
          <p:cNvSpPr txBox="1"/>
          <p:nvPr/>
        </p:nvSpPr>
        <p:spPr>
          <a:xfrm>
            <a:off x="3578971" y="2585138"/>
            <a:ext cx="2700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>
                <a:solidFill>
                  <a:prstClr val="black"/>
                </a:solidFill>
                <a:latin typeface="Aptos" panose="020B0004020202020204" pitchFamily="34" charset="0"/>
              </a:rPr>
              <a:t>J60-1:12-500-PHS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4262CAAF-D3C0-EBB3-2D99-984A2C88BB13}"/>
              </a:ext>
            </a:extLst>
          </p:cNvPr>
          <p:cNvSpPr txBox="1"/>
          <p:nvPr/>
        </p:nvSpPr>
        <p:spPr>
          <a:xfrm>
            <a:off x="7088042" y="2585138"/>
            <a:ext cx="2700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>
                <a:solidFill>
                  <a:prstClr val="black"/>
                </a:solidFill>
                <a:latin typeface="Aptos" panose="020B0004020202020204" pitchFamily="34" charset="0"/>
              </a:rPr>
              <a:t>J60-1:26,5-2500-PHS</a:t>
            </a: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2E0E14E4-2184-91EC-EE6C-42B60DC03646}"/>
              </a:ext>
            </a:extLst>
          </p:cNvPr>
          <p:cNvSpPr txBox="1"/>
          <p:nvPr/>
        </p:nvSpPr>
        <p:spPr>
          <a:xfrm>
            <a:off x="-146112" y="5230416"/>
            <a:ext cx="2700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>
                <a:solidFill>
                  <a:prstClr val="black"/>
                </a:solidFill>
                <a:latin typeface="Aptos" panose="020B0004020202020204" pitchFamily="34" charset="0"/>
              </a:rPr>
              <a:t>J60-1:26,5-2500-PHS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67B1C870-BD37-3F48-3DCF-1DC1F2306100}"/>
              </a:ext>
            </a:extLst>
          </p:cNvPr>
          <p:cNvSpPr txBox="1"/>
          <p:nvPr/>
        </p:nvSpPr>
        <p:spPr>
          <a:xfrm>
            <a:off x="3490156" y="5253781"/>
            <a:ext cx="3331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>
                <a:solidFill>
                  <a:prstClr val="black"/>
                </a:solidFill>
                <a:latin typeface="Aptos" panose="020B0004020202020204" pitchFamily="34" charset="0"/>
              </a:rPr>
              <a:t>J60-1:33,5-8000/4000/14000-PHS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375A955B-1212-8209-0E1C-B685CA75680D}"/>
              </a:ext>
            </a:extLst>
          </p:cNvPr>
          <p:cNvSpPr txBox="1"/>
          <p:nvPr/>
        </p:nvSpPr>
        <p:spPr>
          <a:xfrm>
            <a:off x="8120202" y="5242272"/>
            <a:ext cx="33317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i="1" dirty="0">
                <a:solidFill>
                  <a:prstClr val="black"/>
                </a:solidFill>
                <a:latin typeface="Aptos" panose="020B0004020202020204" pitchFamily="34" charset="0"/>
              </a:rPr>
              <a:t>J60-1:55,3-15700/7900/28100-PHS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DEFEEA8F-4663-73DB-C4AF-B233902C202A}"/>
              </a:ext>
            </a:extLst>
          </p:cNvPr>
          <p:cNvSpPr txBox="1"/>
          <p:nvPr/>
        </p:nvSpPr>
        <p:spPr>
          <a:xfrm>
            <a:off x="8985766" y="4045630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b="1" dirty="0">
                <a:solidFill>
                  <a:prstClr val="black"/>
                </a:solidFill>
                <a:latin typeface="Aptos" panose="020B0004020202020204" pitchFamily="34" charset="0"/>
              </a:rPr>
              <a:t>2025</a:t>
            </a: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 – schválení přípustnosti použití VR výhybek </a:t>
            </a:r>
            <a:r>
              <a:rPr lang="cs-CZ" sz="1600" dirty="0" err="1">
                <a:solidFill>
                  <a:prstClr val="black"/>
                </a:solidFill>
                <a:latin typeface="Aptos" panose="020B0004020202020204" pitchFamily="34" charset="0"/>
              </a:rPr>
              <a:t>tv</a:t>
            </a:r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. 1:33,5</a:t>
            </a:r>
          </a:p>
        </p:txBody>
      </p:sp>
      <p:cxnSp>
        <p:nvCxnSpPr>
          <p:cNvPr id="51" name="Přímá spojnice 50">
            <a:extLst>
              <a:ext uri="{FF2B5EF4-FFF2-40B4-BE49-F238E27FC236}">
                <a16:creationId xmlns:a16="http://schemas.microsoft.com/office/drawing/2014/main" id="{883C5D5D-0BD9-971F-CFB2-740971B79AAD}"/>
              </a:ext>
            </a:extLst>
          </p:cNvPr>
          <p:cNvCxnSpPr>
            <a:cxnSpLocks/>
          </p:cNvCxnSpPr>
          <p:nvPr/>
        </p:nvCxnSpPr>
        <p:spPr>
          <a:xfrm flipV="1">
            <a:off x="9165477" y="4882181"/>
            <a:ext cx="2127846" cy="8285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C4248D44-49EA-6580-908F-50083A922ACA}"/>
              </a:ext>
            </a:extLst>
          </p:cNvPr>
          <p:cNvCxnSpPr>
            <a:cxnSpLocks/>
          </p:cNvCxnSpPr>
          <p:nvPr/>
        </p:nvCxnSpPr>
        <p:spPr>
          <a:xfrm flipH="1">
            <a:off x="10219422" y="4890466"/>
            <a:ext cx="2693" cy="297836"/>
          </a:xfrm>
          <a:prstGeom prst="line">
            <a:avLst/>
          </a:prstGeom>
          <a:noFill/>
          <a:ln w="25400" cap="flat" cmpd="sng" algn="ctr">
            <a:solidFill>
              <a:srgbClr val="9BBB59"/>
            </a:solidFill>
            <a:prstDash val="solid"/>
            <a:headEnd type="none" w="lg" len="lg"/>
            <a:tailEnd type="oval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53" name="Obrázek 52">
            <a:extLst>
              <a:ext uri="{FF2B5EF4-FFF2-40B4-BE49-F238E27FC236}">
                <a16:creationId xmlns:a16="http://schemas.microsoft.com/office/drawing/2014/main" id="{73BFB55D-26C4-36BD-A4F8-B74C10C582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869" r="-161"/>
          <a:stretch/>
        </p:blipFill>
        <p:spPr>
          <a:xfrm flipH="1">
            <a:off x="8061538" y="5335922"/>
            <a:ext cx="3607517" cy="489807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35D54166-4021-68A5-02CD-2732A2C52E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70" t="19641" r="8421" b="22125"/>
          <a:stretch/>
        </p:blipFill>
        <p:spPr>
          <a:xfrm>
            <a:off x="11167329" y="4010049"/>
            <a:ext cx="855998" cy="358151"/>
          </a:xfrm>
          <a:prstGeom prst="rect">
            <a:avLst/>
          </a:prstGeom>
        </p:spPr>
      </p:pic>
      <p:sp>
        <p:nvSpPr>
          <p:cNvPr id="55" name="Zástupný text 5">
            <a:extLst>
              <a:ext uri="{FF2B5EF4-FFF2-40B4-BE49-F238E27FC236}">
                <a16:creationId xmlns:a16="http://schemas.microsoft.com/office/drawing/2014/main" id="{D7823E28-15BF-F190-D194-78D0698C4438}"/>
              </a:ext>
            </a:extLst>
          </p:cNvPr>
          <p:cNvSpPr txBox="1">
            <a:spLocks/>
          </p:cNvSpPr>
          <p:nvPr/>
        </p:nvSpPr>
        <p:spPr>
          <a:xfrm>
            <a:off x="1872000" y="180000"/>
            <a:ext cx="9408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60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.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Připravenost DT na budování VRT v ČR</a:t>
            </a:r>
          </a:p>
        </p:txBody>
      </p:sp>
      <p:pic>
        <p:nvPicPr>
          <p:cNvPr id="56" name="Obrázek 55">
            <a:extLst>
              <a:ext uri="{FF2B5EF4-FFF2-40B4-BE49-F238E27FC236}">
                <a16:creationId xmlns:a16="http://schemas.microsoft.com/office/drawing/2014/main" id="{0B78262B-4DEA-38DD-30C0-715CAF38216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74" t="11157" r="14791" b="10910"/>
          <a:stretch/>
        </p:blipFill>
        <p:spPr>
          <a:xfrm>
            <a:off x="596348" y="190182"/>
            <a:ext cx="979573" cy="102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00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06A1B1-211B-B900-670D-CF52205BF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nice 1">
            <a:extLst>
              <a:ext uri="{FF2B5EF4-FFF2-40B4-BE49-F238E27FC236}">
                <a16:creationId xmlns:a16="http://schemas.microsoft.com/office/drawing/2014/main" id="{01C2123C-6F65-E51D-327F-013E58F90D65}"/>
              </a:ext>
            </a:extLst>
          </p:cNvPr>
          <p:cNvCxnSpPr>
            <a:cxnSpLocks/>
          </p:cNvCxnSpPr>
          <p:nvPr/>
        </p:nvCxnSpPr>
        <p:spPr>
          <a:xfrm flipV="1">
            <a:off x="9824573" y="4711708"/>
            <a:ext cx="1529496" cy="8384"/>
          </a:xfrm>
          <a:prstGeom prst="line">
            <a:avLst/>
          </a:prstGeom>
          <a:noFill/>
          <a:ln w="38100" cap="flat" cmpd="sng" algn="ctr">
            <a:solidFill>
              <a:srgbClr val="4F81BD"/>
            </a:solidFill>
            <a:prstDash val="solid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4D7AE661-162A-8BCD-0A9F-5AB11F6A72AE}"/>
              </a:ext>
            </a:extLst>
          </p:cNvPr>
          <p:cNvCxnSpPr>
            <a:cxnSpLocks/>
          </p:cNvCxnSpPr>
          <p:nvPr/>
        </p:nvCxnSpPr>
        <p:spPr>
          <a:xfrm flipV="1">
            <a:off x="8318934" y="4718764"/>
            <a:ext cx="1490447" cy="2655"/>
          </a:xfrm>
          <a:prstGeom prst="line">
            <a:avLst/>
          </a:prstGeom>
          <a:noFill/>
          <a:ln w="381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7F1CFFE7-B758-1F75-E08A-0E8380B1B53A}"/>
              </a:ext>
            </a:extLst>
          </p:cNvPr>
          <p:cNvCxnSpPr>
            <a:cxnSpLocks/>
          </p:cNvCxnSpPr>
          <p:nvPr/>
        </p:nvCxnSpPr>
        <p:spPr>
          <a:xfrm>
            <a:off x="7252265" y="4724885"/>
            <a:ext cx="1051476" cy="0"/>
          </a:xfrm>
          <a:prstGeom prst="line">
            <a:avLst/>
          </a:prstGeom>
          <a:noFill/>
          <a:ln w="381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AAA804A-6EDE-B81C-B904-2B4A91CC1D66}"/>
              </a:ext>
            </a:extLst>
          </p:cNvPr>
          <p:cNvCxnSpPr>
            <a:cxnSpLocks/>
          </p:cNvCxnSpPr>
          <p:nvPr/>
        </p:nvCxnSpPr>
        <p:spPr>
          <a:xfrm>
            <a:off x="6028129" y="4724885"/>
            <a:ext cx="1224136" cy="0"/>
          </a:xfrm>
          <a:prstGeom prst="line">
            <a:avLst/>
          </a:prstGeom>
          <a:noFill/>
          <a:ln w="381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6E229020-EEB1-C7A8-9B53-F065A536A23B}"/>
              </a:ext>
            </a:extLst>
          </p:cNvPr>
          <p:cNvCxnSpPr>
            <a:cxnSpLocks/>
          </p:cNvCxnSpPr>
          <p:nvPr/>
        </p:nvCxnSpPr>
        <p:spPr>
          <a:xfrm flipV="1">
            <a:off x="3035858" y="4724885"/>
            <a:ext cx="2991614" cy="2047"/>
          </a:xfrm>
          <a:prstGeom prst="line">
            <a:avLst/>
          </a:prstGeom>
          <a:noFill/>
          <a:ln w="381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E12A342E-1E5E-EA2B-523B-A64632100776}"/>
              </a:ext>
            </a:extLst>
          </p:cNvPr>
          <p:cNvCxnSpPr>
            <a:cxnSpLocks/>
          </p:cNvCxnSpPr>
          <p:nvPr/>
        </p:nvCxnSpPr>
        <p:spPr>
          <a:xfrm>
            <a:off x="1490968" y="4726932"/>
            <a:ext cx="1544890" cy="2655"/>
          </a:xfrm>
          <a:prstGeom prst="line">
            <a:avLst/>
          </a:prstGeom>
          <a:noFill/>
          <a:ln w="381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BF2D4A17-B240-C6B2-0058-26705DD701E7}"/>
              </a:ext>
            </a:extLst>
          </p:cNvPr>
          <p:cNvCxnSpPr>
            <a:cxnSpLocks/>
            <a:endCxn id="24" idx="0"/>
          </p:cNvCxnSpPr>
          <p:nvPr/>
        </p:nvCxnSpPr>
        <p:spPr>
          <a:xfrm flipV="1">
            <a:off x="8949441" y="2065564"/>
            <a:ext cx="1982518" cy="19512"/>
          </a:xfrm>
          <a:prstGeom prst="line">
            <a:avLst/>
          </a:prstGeom>
          <a:noFill/>
          <a:ln w="381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" name="TextovéPole 8">
            <a:extLst>
              <a:ext uri="{FF2B5EF4-FFF2-40B4-BE49-F238E27FC236}">
                <a16:creationId xmlns:a16="http://schemas.microsoft.com/office/drawing/2014/main" id="{EA01B4E9-1097-F93F-6595-DCB344D28A81}"/>
              </a:ext>
            </a:extLst>
          </p:cNvPr>
          <p:cNvSpPr txBox="1"/>
          <p:nvPr/>
        </p:nvSpPr>
        <p:spPr>
          <a:xfrm>
            <a:off x="2115305" y="638182"/>
            <a:ext cx="4147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92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vysokorychlostní výhybky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0B42123D-47E0-2319-3F76-A262A764B6B2}"/>
              </a:ext>
            </a:extLst>
          </p:cNvPr>
          <p:cNvSpPr/>
          <p:nvPr/>
        </p:nvSpPr>
        <p:spPr>
          <a:xfrm>
            <a:off x="2258770" y="3658585"/>
            <a:ext cx="753386" cy="360039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6ADB780-8AC1-78CC-AED2-0242D519F442}"/>
              </a:ext>
            </a:extLst>
          </p:cNvPr>
          <p:cNvSpPr txBox="1"/>
          <p:nvPr/>
        </p:nvSpPr>
        <p:spPr>
          <a:xfrm>
            <a:off x="515486" y="1507523"/>
            <a:ext cx="2952328" cy="1123712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Vývoj vysokorychlostní výhybky J60-1:55,3-15700/7900/28100-PHS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94720AF4-450C-9B4C-FA40-C028AC1C4425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3467814" y="2069379"/>
            <a:ext cx="2019421" cy="14503"/>
          </a:xfrm>
          <a:prstGeom prst="line">
            <a:avLst/>
          </a:prstGeom>
          <a:noFill/>
          <a:ln w="381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3573F0E6-5918-2903-7E30-F37A1C58F973}"/>
              </a:ext>
            </a:extLst>
          </p:cNvPr>
          <p:cNvSpPr txBox="1"/>
          <p:nvPr/>
        </p:nvSpPr>
        <p:spPr>
          <a:xfrm>
            <a:off x="3901802" y="1245642"/>
            <a:ext cx="31708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Zkušenosti z vývoje a provozu</a:t>
            </a:r>
          </a:p>
          <a:p>
            <a:pPr algn="ctr"/>
            <a:r>
              <a:rPr lang="cs-CZ" sz="1400" dirty="0">
                <a:solidFill>
                  <a:prstClr val="black"/>
                </a:solidFill>
                <a:latin typeface="Aptos" panose="020B0004020202020204" pitchFamily="34" charset="0"/>
              </a:rPr>
              <a:t>J60-1:33,5-8000/4000/14000-PHS</a:t>
            </a:r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90D35305-2D3E-D33F-0DEA-84241597E9ED}"/>
              </a:ext>
            </a:extLst>
          </p:cNvPr>
          <p:cNvCxnSpPr>
            <a:cxnSpLocks/>
          </p:cNvCxnSpPr>
          <p:nvPr/>
        </p:nvCxnSpPr>
        <p:spPr>
          <a:xfrm>
            <a:off x="4228870" y="1767382"/>
            <a:ext cx="2516800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E2F942D0-A939-DC96-FB30-6F6CC6A6C6D7}"/>
              </a:ext>
            </a:extLst>
          </p:cNvPr>
          <p:cNvCxnSpPr>
            <a:cxnSpLocks/>
          </p:cNvCxnSpPr>
          <p:nvPr/>
        </p:nvCxnSpPr>
        <p:spPr>
          <a:xfrm>
            <a:off x="5487235" y="2087816"/>
            <a:ext cx="3462206" cy="4848"/>
          </a:xfrm>
          <a:prstGeom prst="line">
            <a:avLst/>
          </a:prstGeom>
          <a:noFill/>
          <a:ln w="381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D256AC8C-963E-8B82-31D6-93F56AEEA375}"/>
              </a:ext>
            </a:extLst>
          </p:cNvPr>
          <p:cNvCxnSpPr>
            <a:cxnSpLocks/>
          </p:cNvCxnSpPr>
          <p:nvPr/>
        </p:nvCxnSpPr>
        <p:spPr>
          <a:xfrm>
            <a:off x="5487235" y="1781401"/>
            <a:ext cx="1503" cy="284242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  <a:headEnd type="none" w="lg" len="lg"/>
            <a:tailEnd type="oval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0013204-569A-0128-AB57-5E97C03A0C81}"/>
              </a:ext>
            </a:extLst>
          </p:cNvPr>
          <p:cNvSpPr txBox="1"/>
          <p:nvPr/>
        </p:nvSpPr>
        <p:spPr>
          <a:xfrm>
            <a:off x="7687222" y="1443057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Vlastní vývoj VR výhybky</a:t>
            </a: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B165226A-7D3E-4294-4C0C-E2BAB1A5C6A0}"/>
              </a:ext>
            </a:extLst>
          </p:cNvPr>
          <p:cNvCxnSpPr>
            <a:cxnSpLocks/>
          </p:cNvCxnSpPr>
          <p:nvPr/>
        </p:nvCxnSpPr>
        <p:spPr>
          <a:xfrm flipV="1">
            <a:off x="8024584" y="1791854"/>
            <a:ext cx="1758150" cy="907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665D27B8-E2D2-6B97-3C2C-58CD895C728F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8911358" y="1781611"/>
            <a:ext cx="0" cy="31320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headEnd type="none" w="lg" len="lg"/>
            <a:tailEnd type="oval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" name="Oblouk 23">
            <a:extLst>
              <a:ext uri="{FF2B5EF4-FFF2-40B4-BE49-F238E27FC236}">
                <a16:creationId xmlns:a16="http://schemas.microsoft.com/office/drawing/2014/main" id="{C87C4BD9-B19C-1279-86B9-B0C024E9195D}"/>
              </a:ext>
            </a:extLst>
          </p:cNvPr>
          <p:cNvSpPr/>
          <p:nvPr/>
        </p:nvSpPr>
        <p:spPr>
          <a:xfrm>
            <a:off x="10301959" y="2065564"/>
            <a:ext cx="1260000" cy="892600"/>
          </a:xfrm>
          <a:prstGeom prst="arc">
            <a:avLst/>
          </a:prstGeom>
          <a:noFill/>
          <a:ln w="38100" cap="flat" cmpd="sng" algn="ctr">
            <a:solidFill>
              <a:srgbClr val="4C77B3"/>
            </a:solidFill>
            <a:prstDash val="solid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louk 24">
            <a:extLst>
              <a:ext uri="{FF2B5EF4-FFF2-40B4-BE49-F238E27FC236}">
                <a16:creationId xmlns:a16="http://schemas.microsoft.com/office/drawing/2014/main" id="{98CAD66C-0863-CB3D-9E48-524F03955B68}"/>
              </a:ext>
            </a:extLst>
          </p:cNvPr>
          <p:cNvSpPr/>
          <p:nvPr/>
        </p:nvSpPr>
        <p:spPr>
          <a:xfrm rot="5400000">
            <a:off x="10523099" y="1942447"/>
            <a:ext cx="834064" cy="1260000"/>
          </a:xfrm>
          <a:prstGeom prst="arc">
            <a:avLst/>
          </a:prstGeom>
          <a:noFill/>
          <a:ln w="38100" cap="flat" cmpd="sng" algn="ctr">
            <a:solidFill>
              <a:srgbClr val="4C77B3"/>
            </a:solidFill>
            <a:prstDash val="solid"/>
            <a:tailEnd type="stealth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505B9601-759F-C702-D1C1-6BB132BC4639}"/>
              </a:ext>
            </a:extLst>
          </p:cNvPr>
          <p:cNvCxnSpPr>
            <a:cxnSpLocks/>
          </p:cNvCxnSpPr>
          <p:nvPr/>
        </p:nvCxnSpPr>
        <p:spPr>
          <a:xfrm>
            <a:off x="1490969" y="2996952"/>
            <a:ext cx="9440990" cy="0"/>
          </a:xfrm>
          <a:prstGeom prst="line">
            <a:avLst/>
          </a:prstGeom>
          <a:noFill/>
          <a:ln w="381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Oblouk 26">
            <a:extLst>
              <a:ext uri="{FF2B5EF4-FFF2-40B4-BE49-F238E27FC236}">
                <a16:creationId xmlns:a16="http://schemas.microsoft.com/office/drawing/2014/main" id="{A14A4248-F048-BA15-0782-3B1EAD61F699}"/>
              </a:ext>
            </a:extLst>
          </p:cNvPr>
          <p:cNvSpPr/>
          <p:nvPr/>
        </p:nvSpPr>
        <p:spPr>
          <a:xfrm rot="16200000">
            <a:off x="648763" y="3209158"/>
            <a:ext cx="1684412" cy="1260000"/>
          </a:xfrm>
          <a:prstGeom prst="arc">
            <a:avLst/>
          </a:prstGeom>
          <a:noFill/>
          <a:ln w="38100" cap="flat" cmpd="sng" algn="ctr">
            <a:solidFill>
              <a:srgbClr val="4C77B3"/>
            </a:solidFill>
            <a:prstDash val="solid"/>
            <a:headEnd type="stealth" w="lg" len="lg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louk 27">
            <a:extLst>
              <a:ext uri="{FF2B5EF4-FFF2-40B4-BE49-F238E27FC236}">
                <a16:creationId xmlns:a16="http://schemas.microsoft.com/office/drawing/2014/main" id="{2FC7497E-E4D1-D170-F686-3591100AC8F6}"/>
              </a:ext>
            </a:extLst>
          </p:cNvPr>
          <p:cNvSpPr/>
          <p:nvPr/>
        </p:nvSpPr>
        <p:spPr>
          <a:xfrm rot="10800000">
            <a:off x="860969" y="3068399"/>
            <a:ext cx="1260000" cy="1656486"/>
          </a:xfrm>
          <a:prstGeom prst="arc">
            <a:avLst/>
          </a:prstGeom>
          <a:noFill/>
          <a:ln w="38100" cap="flat" cmpd="sng" algn="ctr">
            <a:solidFill>
              <a:srgbClr val="4C77B3"/>
            </a:solidFill>
            <a:prstDash val="solid"/>
            <a:headEnd type="stealth" w="lg" len="lg"/>
            <a:tailEnd type="non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6ACBFBAB-2DA1-AEE8-F9AF-16CEB8A3BE82}"/>
              </a:ext>
            </a:extLst>
          </p:cNvPr>
          <p:cNvCxnSpPr>
            <a:cxnSpLocks/>
          </p:cNvCxnSpPr>
          <p:nvPr/>
        </p:nvCxnSpPr>
        <p:spPr>
          <a:xfrm>
            <a:off x="2029196" y="4979100"/>
            <a:ext cx="2131582" cy="15984"/>
          </a:xfrm>
          <a:prstGeom prst="line">
            <a:avLst/>
          </a:prstGeom>
          <a:noFill/>
          <a:ln w="25400" cap="flat" cmpd="sng" algn="ctr">
            <a:solidFill>
              <a:srgbClr val="F7964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0370FF78-957A-FDF4-B305-D8DA5898CC19}"/>
              </a:ext>
            </a:extLst>
          </p:cNvPr>
          <p:cNvCxnSpPr>
            <a:cxnSpLocks/>
          </p:cNvCxnSpPr>
          <p:nvPr/>
        </p:nvCxnSpPr>
        <p:spPr>
          <a:xfrm flipV="1">
            <a:off x="3035858" y="4718764"/>
            <a:ext cx="0" cy="245275"/>
          </a:xfrm>
          <a:prstGeom prst="line">
            <a:avLst/>
          </a:prstGeom>
          <a:noFill/>
          <a:ln w="25400" cap="flat" cmpd="sng" algn="ctr">
            <a:solidFill>
              <a:srgbClr val="F79646"/>
            </a:solidFill>
            <a:prstDash val="solid"/>
            <a:headEnd type="none" w="lg" len="lg"/>
            <a:tailEnd type="oval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2215B5F8-6757-978B-E50C-780A6D980D36}"/>
              </a:ext>
            </a:extLst>
          </p:cNvPr>
          <p:cNvSpPr txBox="1"/>
          <p:nvPr/>
        </p:nvSpPr>
        <p:spPr>
          <a:xfrm>
            <a:off x="1163335" y="4976442"/>
            <a:ext cx="3727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Slavnostní pře(d)stavení vzorku výhybky J60-1:55,3-15700/7900/28100-PHS</a:t>
            </a:r>
          </a:p>
          <a:p>
            <a:pPr algn="ctr"/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10.9. 2024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E70B0C81-2113-4770-4C28-BC6D02757898}"/>
              </a:ext>
            </a:extLst>
          </p:cNvPr>
          <p:cNvSpPr txBox="1"/>
          <p:nvPr/>
        </p:nvSpPr>
        <p:spPr>
          <a:xfrm>
            <a:off x="4515304" y="4985521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Neprovozní ověřování</a:t>
            </a:r>
          </a:p>
        </p:txBody>
      </p:sp>
      <p:cxnSp>
        <p:nvCxnSpPr>
          <p:cNvPr id="33" name="Přímá spojnice 32">
            <a:extLst>
              <a:ext uri="{FF2B5EF4-FFF2-40B4-BE49-F238E27FC236}">
                <a16:creationId xmlns:a16="http://schemas.microsoft.com/office/drawing/2014/main" id="{F71A14CA-6BA6-D2A0-170B-E160DC86C90D}"/>
              </a:ext>
            </a:extLst>
          </p:cNvPr>
          <p:cNvCxnSpPr>
            <a:cxnSpLocks/>
          </p:cNvCxnSpPr>
          <p:nvPr/>
        </p:nvCxnSpPr>
        <p:spPr>
          <a:xfrm flipV="1">
            <a:off x="6027472" y="4729587"/>
            <a:ext cx="0" cy="252000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olid"/>
            <a:headEnd type="none" w="lg" len="lg"/>
            <a:tailEnd type="oval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4" name="Přímá spojnice 33">
            <a:extLst>
              <a:ext uri="{FF2B5EF4-FFF2-40B4-BE49-F238E27FC236}">
                <a16:creationId xmlns:a16="http://schemas.microsoft.com/office/drawing/2014/main" id="{BC1F5D03-EF80-1E61-9178-0C5D72450D65}"/>
              </a:ext>
            </a:extLst>
          </p:cNvPr>
          <p:cNvCxnSpPr>
            <a:cxnSpLocks/>
          </p:cNvCxnSpPr>
          <p:nvPr/>
        </p:nvCxnSpPr>
        <p:spPr>
          <a:xfrm>
            <a:off x="5091368" y="4985521"/>
            <a:ext cx="1872208" cy="0"/>
          </a:xfrm>
          <a:prstGeom prst="line">
            <a:avLst/>
          </a:prstGeom>
          <a:noFill/>
          <a:ln w="25400" cap="flat" cmpd="sng" algn="ctr">
            <a:solidFill>
              <a:srgbClr val="FFFF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E5BA8FA1-B7EE-8D5A-D75B-8B69F3DD1D04}"/>
              </a:ext>
            </a:extLst>
          </p:cNvPr>
          <p:cNvSpPr txBox="1"/>
          <p:nvPr/>
        </p:nvSpPr>
        <p:spPr>
          <a:xfrm>
            <a:off x="5879980" y="4077901"/>
            <a:ext cx="2689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Vložení výhybky </a:t>
            </a:r>
            <a:r>
              <a:rPr lang="cs-CZ" sz="1400" dirty="0">
                <a:solidFill>
                  <a:prstClr val="black"/>
                </a:solidFill>
                <a:latin typeface="Aptos" panose="020B0004020202020204" pitchFamily="34" charset="0"/>
              </a:rPr>
              <a:t>(</a:t>
            </a:r>
            <a:r>
              <a:rPr lang="cs-CZ" sz="1400" b="1" dirty="0">
                <a:solidFill>
                  <a:prstClr val="black"/>
                </a:solidFill>
                <a:latin typeface="Aptos" panose="020B0004020202020204" pitchFamily="34" charset="0"/>
              </a:rPr>
              <a:t>Podivín</a:t>
            </a:r>
            <a:r>
              <a:rPr lang="cs-CZ" sz="1400" dirty="0">
                <a:solidFill>
                  <a:prstClr val="black"/>
                </a:solidFill>
                <a:latin typeface="Aptos" panose="020B0004020202020204" pitchFamily="34" charset="0"/>
              </a:rPr>
              <a:t>)</a:t>
            </a:r>
            <a:endParaRPr lang="cs-CZ" sz="1600" dirty="0">
              <a:solidFill>
                <a:prstClr val="black"/>
              </a:solidFill>
              <a:latin typeface="Aptos" panose="020B0004020202020204" pitchFamily="34" charset="0"/>
            </a:endParaRPr>
          </a:p>
        </p:txBody>
      </p: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CBD7FC29-8282-7111-BA41-71163311FDD8}"/>
              </a:ext>
            </a:extLst>
          </p:cNvPr>
          <p:cNvCxnSpPr>
            <a:cxnSpLocks/>
          </p:cNvCxnSpPr>
          <p:nvPr/>
        </p:nvCxnSpPr>
        <p:spPr>
          <a:xfrm>
            <a:off x="6429563" y="4411685"/>
            <a:ext cx="1610653" cy="0"/>
          </a:xfrm>
          <a:prstGeom prst="line">
            <a:avLst/>
          </a:prstGeom>
          <a:noFill/>
          <a:ln w="25400" cap="flat" cmpd="sng" algn="ctr">
            <a:solidFill>
              <a:srgbClr val="00B05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7" name="Přímá spojnice 36">
            <a:extLst>
              <a:ext uri="{FF2B5EF4-FFF2-40B4-BE49-F238E27FC236}">
                <a16:creationId xmlns:a16="http://schemas.microsoft.com/office/drawing/2014/main" id="{1B703560-CA9B-D7E8-8CCF-21F51CD44A70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7224885" y="4416455"/>
            <a:ext cx="0" cy="310477"/>
          </a:xfrm>
          <a:prstGeom prst="line">
            <a:avLst/>
          </a:prstGeom>
          <a:noFill/>
          <a:ln w="25400" cap="flat" cmpd="sng" algn="ctr">
            <a:solidFill>
              <a:srgbClr val="00B050"/>
            </a:solidFill>
            <a:prstDash val="solid"/>
            <a:headEnd type="none" w="lg" len="lg"/>
            <a:tailEnd type="oval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8" name="Picture 2">
            <a:extLst>
              <a:ext uri="{FF2B5EF4-FFF2-40B4-BE49-F238E27FC236}">
                <a16:creationId xmlns:a16="http://schemas.microsoft.com/office/drawing/2014/main" id="{B01865C5-3D8B-ACE8-679D-B0A6193BF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454" y="3151018"/>
            <a:ext cx="1673270" cy="941215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ovéPole 38">
            <a:extLst>
              <a:ext uri="{FF2B5EF4-FFF2-40B4-BE49-F238E27FC236}">
                <a16:creationId xmlns:a16="http://schemas.microsoft.com/office/drawing/2014/main" id="{5C945575-5CC6-367B-25DD-81C750B44DE8}"/>
              </a:ext>
            </a:extLst>
          </p:cNvPr>
          <p:cNvSpPr txBox="1"/>
          <p:nvPr/>
        </p:nvSpPr>
        <p:spPr>
          <a:xfrm>
            <a:off x="6908594" y="4985521"/>
            <a:ext cx="30243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>
                <a:solidFill>
                  <a:prstClr val="black"/>
                </a:solidFill>
                <a:latin typeface="Aptos" panose="020B0004020202020204" pitchFamily="34" charset="0"/>
              </a:rPr>
              <a:t>Provozní ověřování</a:t>
            </a:r>
          </a:p>
        </p:txBody>
      </p:sp>
      <p:cxnSp>
        <p:nvCxnSpPr>
          <p:cNvPr id="40" name="Přímá spojnice 39">
            <a:extLst>
              <a:ext uri="{FF2B5EF4-FFF2-40B4-BE49-F238E27FC236}">
                <a16:creationId xmlns:a16="http://schemas.microsoft.com/office/drawing/2014/main" id="{90193E29-A594-FABB-8AAD-3F5794A2B9A9}"/>
              </a:ext>
            </a:extLst>
          </p:cNvPr>
          <p:cNvCxnSpPr>
            <a:cxnSpLocks/>
          </p:cNvCxnSpPr>
          <p:nvPr/>
        </p:nvCxnSpPr>
        <p:spPr>
          <a:xfrm flipV="1">
            <a:off x="8321069" y="4721203"/>
            <a:ext cx="0" cy="252000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  <a:headEnd type="none" w="lg" len="lg"/>
            <a:tailEnd type="oval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1" name="Přímá spojnice 40">
            <a:extLst>
              <a:ext uri="{FF2B5EF4-FFF2-40B4-BE49-F238E27FC236}">
                <a16:creationId xmlns:a16="http://schemas.microsoft.com/office/drawing/2014/main" id="{738FD46E-429F-BD12-47D8-732552BDE227}"/>
              </a:ext>
            </a:extLst>
          </p:cNvPr>
          <p:cNvCxnSpPr>
            <a:cxnSpLocks/>
          </p:cNvCxnSpPr>
          <p:nvPr/>
        </p:nvCxnSpPr>
        <p:spPr>
          <a:xfrm flipV="1">
            <a:off x="7334381" y="4964039"/>
            <a:ext cx="2145995" cy="9164"/>
          </a:xfrm>
          <a:prstGeom prst="line">
            <a:avLst/>
          </a:prstGeom>
          <a:noFill/>
          <a:ln w="25400" cap="flat" cmpd="sng" algn="ctr">
            <a:solidFill>
              <a:srgbClr val="00B0F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2" name="TextovéPole 41">
            <a:extLst>
              <a:ext uri="{FF2B5EF4-FFF2-40B4-BE49-F238E27FC236}">
                <a16:creationId xmlns:a16="http://schemas.microsoft.com/office/drawing/2014/main" id="{2A1345AA-FB23-6E53-8CB9-82B5D2271E92}"/>
              </a:ext>
            </a:extLst>
          </p:cNvPr>
          <p:cNvSpPr txBox="1"/>
          <p:nvPr/>
        </p:nvSpPr>
        <p:spPr>
          <a:xfrm>
            <a:off x="8570052" y="3636503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prstClr val="black"/>
                </a:solidFill>
                <a:latin typeface="Aptos" panose="020B0004020202020204" pitchFamily="34" charset="0"/>
              </a:rPr>
              <a:t>Schválení přípustnosti použití</a:t>
            </a:r>
          </a:p>
        </p:txBody>
      </p:sp>
      <p:cxnSp>
        <p:nvCxnSpPr>
          <p:cNvPr id="43" name="Přímá spojnice 42">
            <a:extLst>
              <a:ext uri="{FF2B5EF4-FFF2-40B4-BE49-F238E27FC236}">
                <a16:creationId xmlns:a16="http://schemas.microsoft.com/office/drawing/2014/main" id="{35BE50B1-8BA9-8C04-F1E6-B2D5229C67C2}"/>
              </a:ext>
            </a:extLst>
          </p:cNvPr>
          <p:cNvCxnSpPr>
            <a:cxnSpLocks/>
          </p:cNvCxnSpPr>
          <p:nvPr/>
        </p:nvCxnSpPr>
        <p:spPr>
          <a:xfrm>
            <a:off x="9272181" y="4262268"/>
            <a:ext cx="1044014" cy="0"/>
          </a:xfrm>
          <a:prstGeom prst="line">
            <a:avLst/>
          </a:prstGeom>
          <a:noFill/>
          <a:ln w="25400" cap="flat" cmpd="sng" algn="ctr">
            <a:solidFill>
              <a:srgbClr val="993E3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4" name="Přímá spojnice 43">
            <a:extLst>
              <a:ext uri="{FF2B5EF4-FFF2-40B4-BE49-F238E27FC236}">
                <a16:creationId xmlns:a16="http://schemas.microsoft.com/office/drawing/2014/main" id="{61CD0590-0E39-5BD1-9985-31E08F430349}"/>
              </a:ext>
            </a:extLst>
          </p:cNvPr>
          <p:cNvCxnSpPr>
            <a:cxnSpLocks/>
          </p:cNvCxnSpPr>
          <p:nvPr/>
        </p:nvCxnSpPr>
        <p:spPr>
          <a:xfrm>
            <a:off x="9795350" y="4259351"/>
            <a:ext cx="0" cy="444098"/>
          </a:xfrm>
          <a:prstGeom prst="line">
            <a:avLst/>
          </a:prstGeom>
          <a:noFill/>
          <a:ln w="25400" cap="flat" cmpd="sng" algn="ctr">
            <a:solidFill>
              <a:srgbClr val="993E3F"/>
            </a:solidFill>
            <a:prstDash val="solid"/>
            <a:headEnd type="none" w="lg" len="lg"/>
            <a:tailEnd type="oval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5" name="Obrázek 44">
            <a:extLst>
              <a:ext uri="{FF2B5EF4-FFF2-40B4-BE49-F238E27FC236}">
                <a16:creationId xmlns:a16="http://schemas.microsoft.com/office/drawing/2014/main" id="{4A06844B-CC37-E796-FABF-0210CD74E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21756" y="4390150"/>
            <a:ext cx="925619" cy="282770"/>
          </a:xfrm>
          <a:prstGeom prst="rect">
            <a:avLst/>
          </a:prstGeom>
        </p:spPr>
      </p:pic>
      <p:pic>
        <p:nvPicPr>
          <p:cNvPr id="46" name="Obrázek 45">
            <a:extLst>
              <a:ext uri="{FF2B5EF4-FFF2-40B4-BE49-F238E27FC236}">
                <a16:creationId xmlns:a16="http://schemas.microsoft.com/office/drawing/2014/main" id="{4D07A69F-EEE1-420F-436C-F7B8DCBD977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070" t="19641" r="8421" b="22125"/>
          <a:stretch/>
        </p:blipFill>
        <p:spPr>
          <a:xfrm>
            <a:off x="10885031" y="3885204"/>
            <a:ext cx="1086084" cy="454419"/>
          </a:xfrm>
          <a:prstGeom prst="rect">
            <a:avLst/>
          </a:prstGeom>
        </p:spPr>
      </p:pic>
      <p:sp>
        <p:nvSpPr>
          <p:cNvPr id="47" name="Šipka: dolů 46">
            <a:extLst>
              <a:ext uri="{FF2B5EF4-FFF2-40B4-BE49-F238E27FC236}">
                <a16:creationId xmlns:a16="http://schemas.microsoft.com/office/drawing/2014/main" id="{FF8AC2C9-CCCC-9B89-9372-C1F119A517F4}"/>
              </a:ext>
            </a:extLst>
          </p:cNvPr>
          <p:cNvSpPr/>
          <p:nvPr/>
        </p:nvSpPr>
        <p:spPr>
          <a:xfrm flipV="1">
            <a:off x="2722746" y="5746556"/>
            <a:ext cx="626223" cy="467060"/>
          </a:xfrm>
          <a:prstGeom prst="downArrow">
            <a:avLst/>
          </a:prstGeom>
          <a:solidFill>
            <a:srgbClr val="9BBB59">
              <a:lumMod val="75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5F6FFE09-6B7B-239B-3F7A-91A7B78C7E3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4" t="26545" r="354" b="5277"/>
          <a:stretch/>
        </p:blipFill>
        <p:spPr>
          <a:xfrm>
            <a:off x="7493713" y="5273985"/>
            <a:ext cx="1764231" cy="90272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9" name="Obrázek 48">
            <a:extLst>
              <a:ext uri="{FF2B5EF4-FFF2-40B4-BE49-F238E27FC236}">
                <a16:creationId xmlns:a16="http://schemas.microsoft.com/office/drawing/2014/main" id="{E51519FC-67A0-748A-8AC7-CDBEB81320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8141" y="4840312"/>
            <a:ext cx="852075" cy="1279093"/>
          </a:xfrm>
          <a:prstGeom prst="rect">
            <a:avLst/>
          </a:prstGeom>
          <a:ln w="3175">
            <a:solidFill>
              <a:sysClr val="windowText" lastClr="000000"/>
            </a:solidFill>
          </a:ln>
        </p:spPr>
      </p:pic>
      <p:pic>
        <p:nvPicPr>
          <p:cNvPr id="50" name="Obrázek 49" descr="Obsah obrázku vzor, Polštářek, design, šít&#10;&#10;Popis byl vytvořen automaticky">
            <a:extLst>
              <a:ext uri="{FF2B5EF4-FFF2-40B4-BE49-F238E27FC236}">
                <a16:creationId xmlns:a16="http://schemas.microsoft.com/office/drawing/2014/main" id="{EC76AE9E-538F-3038-7A10-5DDAB436E0B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614" y="4767448"/>
            <a:ext cx="712629" cy="534472"/>
          </a:xfrm>
          <a:prstGeom prst="rect">
            <a:avLst/>
          </a:prstGeom>
        </p:spPr>
      </p:pic>
      <p:pic>
        <p:nvPicPr>
          <p:cNvPr id="51" name="Multimédia1">
            <a:hlinkClick r:id="" action="ppaction://media"/>
            <a:extLst>
              <a:ext uri="{FF2B5EF4-FFF2-40B4-BE49-F238E27FC236}">
                <a16:creationId xmlns:a16="http://schemas.microsoft.com/office/drawing/2014/main" id="{21354AAF-4F64-06D3-803C-15E624BC9C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66734" y="605417"/>
            <a:ext cx="1073850" cy="869308"/>
          </a:xfrm>
          <a:prstGeom prst="rect">
            <a:avLst/>
          </a:prstGeom>
        </p:spPr>
      </p:pic>
      <p:pic>
        <p:nvPicPr>
          <p:cNvPr id="52" name="Obrázek 51">
            <a:extLst>
              <a:ext uri="{FF2B5EF4-FFF2-40B4-BE49-F238E27FC236}">
                <a16:creationId xmlns:a16="http://schemas.microsoft.com/office/drawing/2014/main" id="{B03FD3D6-1DF3-04D4-AD1D-86E7BBD0D2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rgbClr val="4F81BD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6" b="13886"/>
          <a:stretch/>
        </p:blipFill>
        <p:spPr>
          <a:xfrm>
            <a:off x="5176214" y="5273986"/>
            <a:ext cx="1666409" cy="90272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B9A10C0F-A8CC-E878-E512-092F5EA75B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2412" y="3151018"/>
            <a:ext cx="2553056" cy="1436094"/>
          </a:xfrm>
          <a:prstGeom prst="rect">
            <a:avLst/>
          </a:prstGeom>
        </p:spPr>
      </p:pic>
      <p:sp>
        <p:nvSpPr>
          <p:cNvPr id="55" name="Zástupný text 5">
            <a:extLst>
              <a:ext uri="{FF2B5EF4-FFF2-40B4-BE49-F238E27FC236}">
                <a16:creationId xmlns:a16="http://schemas.microsoft.com/office/drawing/2014/main" id="{CEF54601-C079-E958-7323-5E60E48A68EC}"/>
              </a:ext>
            </a:extLst>
          </p:cNvPr>
          <p:cNvSpPr txBox="1">
            <a:spLocks/>
          </p:cNvSpPr>
          <p:nvPr/>
        </p:nvSpPr>
        <p:spPr>
          <a:xfrm>
            <a:off x="1872000" y="180000"/>
            <a:ext cx="9408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60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.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Připravenost DT na budování VRT v ČR</a:t>
            </a:r>
          </a:p>
        </p:txBody>
      </p:sp>
      <p:pic>
        <p:nvPicPr>
          <p:cNvPr id="56" name="Obrázek 55">
            <a:extLst>
              <a:ext uri="{FF2B5EF4-FFF2-40B4-BE49-F238E27FC236}">
                <a16:creationId xmlns:a16="http://schemas.microsoft.com/office/drawing/2014/main" id="{65A52389-03A9-A98A-1BBE-8B7D049BFF45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74" t="11157" r="14791" b="10910"/>
          <a:stretch/>
        </p:blipFill>
        <p:spPr>
          <a:xfrm>
            <a:off x="596348" y="190182"/>
            <a:ext cx="979573" cy="102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8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29513-A3A4-B878-F1FF-9179CB3D7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>
            <a:extLst>
              <a:ext uri="{FF2B5EF4-FFF2-40B4-BE49-F238E27FC236}">
                <a16:creationId xmlns:a16="http://schemas.microsoft.com/office/drawing/2014/main" id="{B9645660-BEAE-01C2-A166-09F6A116426D}"/>
              </a:ext>
            </a:extLst>
          </p:cNvPr>
          <p:cNvSpPr/>
          <p:nvPr/>
        </p:nvSpPr>
        <p:spPr>
          <a:xfrm>
            <a:off x="6831190" y="5327679"/>
            <a:ext cx="4340929" cy="1063428"/>
          </a:xfrm>
          <a:prstGeom prst="rect">
            <a:avLst/>
          </a:prstGeom>
          <a:solidFill>
            <a:schemeClr val="accent3">
              <a:alpha val="5000"/>
            </a:schemeClr>
          </a:solidFill>
          <a:ln w="38100"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65D90F9E-339D-9001-E41C-3A3E5AB71F9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74" t="11157" r="14791" b="10910"/>
          <a:stretch/>
        </p:blipFill>
        <p:spPr>
          <a:xfrm>
            <a:off x="596348" y="190182"/>
            <a:ext cx="979573" cy="1028364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744EFE88-B42D-4AE8-F404-964612CC9B10}"/>
              </a:ext>
            </a:extLst>
          </p:cNvPr>
          <p:cNvSpPr txBox="1"/>
          <p:nvPr/>
        </p:nvSpPr>
        <p:spPr>
          <a:xfrm>
            <a:off x="2115305" y="638182"/>
            <a:ext cx="42564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92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Technické parametry VR výhybky</a:t>
            </a:r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5CA5E2D4-7D2C-82F6-9103-6BCA2559FA7D}"/>
              </a:ext>
            </a:extLst>
          </p:cNvPr>
          <p:cNvSpPr txBox="1">
            <a:spLocks/>
          </p:cNvSpPr>
          <p:nvPr/>
        </p:nvSpPr>
        <p:spPr>
          <a:xfrm>
            <a:off x="1872000" y="180000"/>
            <a:ext cx="9408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60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.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Připravenost DT na budování VRT v ČR</a:t>
            </a:r>
          </a:p>
        </p:txBody>
      </p:sp>
      <p:pic>
        <p:nvPicPr>
          <p:cNvPr id="21" name="Obrázek 20" descr="Obsah obrázku červená&#10;&#10;Popis byl vytvořen automaticky se střední mírou spolehlivosti">
            <a:extLst>
              <a:ext uri="{FF2B5EF4-FFF2-40B4-BE49-F238E27FC236}">
                <a16:creationId xmlns:a16="http://schemas.microsoft.com/office/drawing/2014/main" id="{2A910385-1792-66E1-31D8-C2DCC607E5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32"/>
          <a:stretch/>
        </p:blipFill>
        <p:spPr>
          <a:xfrm>
            <a:off x="6539379" y="786727"/>
            <a:ext cx="5652622" cy="3487609"/>
          </a:xfrm>
          <a:prstGeom prst="rect">
            <a:avLst/>
          </a:prstGeom>
        </p:spPr>
      </p:pic>
      <p:sp>
        <p:nvSpPr>
          <p:cNvPr id="24" name="TextovéPole 23">
            <a:extLst>
              <a:ext uri="{FF2B5EF4-FFF2-40B4-BE49-F238E27FC236}">
                <a16:creationId xmlns:a16="http://schemas.microsoft.com/office/drawing/2014/main" id="{CAAC2041-D72F-60CA-A44B-7A94F6CFCB7A}"/>
              </a:ext>
            </a:extLst>
          </p:cNvPr>
          <p:cNvSpPr txBox="1"/>
          <p:nvPr/>
        </p:nvSpPr>
        <p:spPr>
          <a:xfrm>
            <a:off x="479376" y="1339366"/>
            <a:ext cx="4176464" cy="88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110000"/>
              <a:buBlip>
                <a:blip r:embed="rId4"/>
              </a:buBlip>
            </a:pPr>
            <a:r>
              <a:rPr lang="cs-CZ" dirty="0">
                <a:latin typeface="Aptos" panose="020B0004020202020204" pitchFamily="34" charset="0"/>
              </a:rPr>
              <a:t>Rychlost přímé větvi 350 km/h</a:t>
            </a:r>
          </a:p>
          <a:p>
            <a:pPr marL="342900" indent="-342900">
              <a:lnSpc>
                <a:spcPct val="150000"/>
              </a:lnSpc>
              <a:buSzPct val="110000"/>
              <a:buBlip>
                <a:blip r:embed="rId4"/>
              </a:buBlip>
            </a:pPr>
            <a:r>
              <a:rPr lang="cs-CZ" dirty="0">
                <a:latin typeface="Aptos" panose="020B0004020202020204" pitchFamily="34" charset="0"/>
              </a:rPr>
              <a:t>Délka výhybky: 185 m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480BF531-B7BC-CF0D-D526-276837388B6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" t="20188" r="-224"/>
          <a:stretch/>
        </p:blipFill>
        <p:spPr>
          <a:xfrm>
            <a:off x="4729026" y="1217375"/>
            <a:ext cx="5575493" cy="2644402"/>
          </a:xfrm>
          <a:prstGeom prst="snip2DiagRect">
            <a:avLst>
              <a:gd name="adj1" fmla="val 0"/>
              <a:gd name="adj2" fmla="val 0"/>
            </a:avLst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1B785E69-90A4-97C6-4ECD-057E7751ACDD}"/>
              </a:ext>
            </a:extLst>
          </p:cNvPr>
          <p:cNvSpPr txBox="1"/>
          <p:nvPr/>
        </p:nvSpPr>
        <p:spPr>
          <a:xfrm>
            <a:off x="539053" y="2221129"/>
            <a:ext cx="3888432" cy="46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110000"/>
              <a:buBlip>
                <a:blip r:embed="rId4"/>
              </a:buBlip>
            </a:pPr>
            <a:r>
              <a:rPr lang="cs-CZ" dirty="0">
                <a:latin typeface="Aptos" panose="020B0004020202020204" pitchFamily="34" charset="0"/>
              </a:rPr>
              <a:t>Výměnová část: 72 m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8D065905-1D92-C733-4AB9-D0940F7C8612}"/>
              </a:ext>
            </a:extLst>
          </p:cNvPr>
          <p:cNvSpPr txBox="1"/>
          <p:nvPr/>
        </p:nvSpPr>
        <p:spPr>
          <a:xfrm>
            <a:off x="539053" y="3214221"/>
            <a:ext cx="3888432" cy="46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110000"/>
              <a:buBlip>
                <a:blip r:embed="rId4"/>
              </a:buBlip>
            </a:pPr>
            <a:r>
              <a:rPr lang="cs-CZ" dirty="0">
                <a:latin typeface="Aptos" panose="020B0004020202020204" pitchFamily="34" charset="0"/>
              </a:rPr>
              <a:t>Srdcovková část: 32 m 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EDDF5B4B-1389-39FE-BBA5-5185E0BD35C2}"/>
              </a:ext>
            </a:extLst>
          </p:cNvPr>
          <p:cNvSpPr txBox="1"/>
          <p:nvPr/>
        </p:nvSpPr>
        <p:spPr>
          <a:xfrm>
            <a:off x="539053" y="2708009"/>
            <a:ext cx="3888432" cy="467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SzPct val="110000"/>
              <a:buBlip>
                <a:blip r:embed="rId4"/>
              </a:buBlip>
            </a:pPr>
            <a:r>
              <a:rPr lang="cs-CZ" dirty="0">
                <a:latin typeface="Aptos" panose="020B0004020202020204" pitchFamily="34" charset="0"/>
              </a:rPr>
              <a:t>Střední části: 3 x 27 m = 81 m</a:t>
            </a:r>
          </a:p>
        </p:txBody>
      </p:sp>
      <p:cxnSp>
        <p:nvCxnSpPr>
          <p:cNvPr id="30" name="Přímá spojnice 29">
            <a:extLst>
              <a:ext uri="{FF2B5EF4-FFF2-40B4-BE49-F238E27FC236}">
                <a16:creationId xmlns:a16="http://schemas.microsoft.com/office/drawing/2014/main" id="{441DAEAB-28E6-7ECB-0E47-38F0638A9686}"/>
              </a:ext>
            </a:extLst>
          </p:cNvPr>
          <p:cNvCxnSpPr>
            <a:cxnSpLocks/>
          </p:cNvCxnSpPr>
          <p:nvPr/>
        </p:nvCxnSpPr>
        <p:spPr>
          <a:xfrm>
            <a:off x="1487488" y="2659839"/>
            <a:ext cx="208823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Přímá spojnice 30">
            <a:extLst>
              <a:ext uri="{FF2B5EF4-FFF2-40B4-BE49-F238E27FC236}">
                <a16:creationId xmlns:a16="http://schemas.microsoft.com/office/drawing/2014/main" id="{3E512D43-5AE3-4569-4D6E-DB94BC41E051}"/>
              </a:ext>
            </a:extLst>
          </p:cNvPr>
          <p:cNvCxnSpPr>
            <a:cxnSpLocks/>
          </p:cNvCxnSpPr>
          <p:nvPr/>
        </p:nvCxnSpPr>
        <p:spPr>
          <a:xfrm>
            <a:off x="1487488" y="3175894"/>
            <a:ext cx="2818120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84E58DF8-C102-B484-54EB-08B36BF41F69}"/>
              </a:ext>
            </a:extLst>
          </p:cNvPr>
          <p:cNvCxnSpPr>
            <a:cxnSpLocks/>
          </p:cNvCxnSpPr>
          <p:nvPr/>
        </p:nvCxnSpPr>
        <p:spPr>
          <a:xfrm flipV="1">
            <a:off x="1487488" y="3682106"/>
            <a:ext cx="2160240" cy="2533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C5F8339E-287D-4754-982E-8C8E3F5722A3}"/>
              </a:ext>
            </a:extLst>
          </p:cNvPr>
          <p:cNvSpPr txBox="1"/>
          <p:nvPr/>
        </p:nvSpPr>
        <p:spPr>
          <a:xfrm>
            <a:off x="9365690" y="1352484"/>
            <a:ext cx="2165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i="1" dirty="0">
                <a:latin typeface="Aptos" panose="020B0004020202020204" pitchFamily="34" charset="0"/>
              </a:rPr>
              <a:t>Maximální rychlosti </a:t>
            </a:r>
          </a:p>
          <a:p>
            <a:pPr algn="r"/>
            <a:r>
              <a:rPr lang="cs-CZ" sz="1600" i="1" dirty="0">
                <a:latin typeface="Aptos" panose="020B0004020202020204" pitchFamily="34" charset="0"/>
              </a:rPr>
              <a:t>v odbočné větvi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F331763D-0946-D163-E3E2-CB62B490996F}"/>
              </a:ext>
            </a:extLst>
          </p:cNvPr>
          <p:cNvCxnSpPr>
            <a:cxnSpLocks/>
          </p:cNvCxnSpPr>
          <p:nvPr/>
        </p:nvCxnSpPr>
        <p:spPr>
          <a:xfrm flipV="1">
            <a:off x="11184407" y="4285640"/>
            <a:ext cx="0" cy="641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3">
            <a:extLst>
              <a:ext uri="{FF2B5EF4-FFF2-40B4-BE49-F238E27FC236}">
                <a16:creationId xmlns:a16="http://schemas.microsoft.com/office/drawing/2014/main" id="{9A7F6723-5E63-C0BF-9211-C652CD351AC5}"/>
              </a:ext>
            </a:extLst>
          </p:cNvPr>
          <p:cNvCxnSpPr>
            <a:cxnSpLocks/>
          </p:cNvCxnSpPr>
          <p:nvPr/>
        </p:nvCxnSpPr>
        <p:spPr>
          <a:xfrm>
            <a:off x="676270" y="4371430"/>
            <a:ext cx="10513168" cy="0"/>
          </a:xfrm>
          <a:prstGeom prst="line">
            <a:avLst/>
          </a:prstGeom>
          <a:ln w="190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82F87F-620E-1932-FEC6-05D88983A336}"/>
              </a:ext>
            </a:extLst>
          </p:cNvPr>
          <p:cNvSpPr txBox="1"/>
          <p:nvPr/>
        </p:nvSpPr>
        <p:spPr>
          <a:xfrm>
            <a:off x="4531320" y="4035567"/>
            <a:ext cx="20554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 dirty="0">
                <a:latin typeface="Aptos" panose="020B0004020202020204" pitchFamily="34" charset="0"/>
              </a:rPr>
              <a:t>min. délka 420 m</a:t>
            </a:r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A504EF81-1864-D404-4A09-EB357F8D062B}"/>
              </a:ext>
            </a:extLst>
          </p:cNvPr>
          <p:cNvCxnSpPr>
            <a:cxnSpLocks/>
          </p:cNvCxnSpPr>
          <p:nvPr/>
        </p:nvCxnSpPr>
        <p:spPr>
          <a:xfrm>
            <a:off x="11189437" y="5083972"/>
            <a:ext cx="50405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BCD812B5-CFC1-56CC-38A6-FE17512DAA3C}"/>
              </a:ext>
            </a:extLst>
          </p:cNvPr>
          <p:cNvCxnSpPr>
            <a:cxnSpLocks/>
          </p:cNvCxnSpPr>
          <p:nvPr/>
        </p:nvCxnSpPr>
        <p:spPr>
          <a:xfrm>
            <a:off x="11603563" y="5085901"/>
            <a:ext cx="0" cy="819744"/>
          </a:xfrm>
          <a:prstGeom prst="line">
            <a:avLst/>
          </a:prstGeom>
          <a:ln w="190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F3306B8D-9E84-D194-859D-2839A4798304}"/>
              </a:ext>
            </a:extLst>
          </p:cNvPr>
          <p:cNvSpPr txBox="1"/>
          <p:nvPr/>
        </p:nvSpPr>
        <p:spPr>
          <a:xfrm rot="16200000">
            <a:off x="11016196" y="5281135"/>
            <a:ext cx="74581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dirty="0">
                <a:latin typeface="Aptos" panose="020B0004020202020204" pitchFamily="34" charset="0"/>
              </a:rPr>
              <a:t>4,5 m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BFE980D3-50FA-5012-C0EB-1B53E5DF50E6}"/>
              </a:ext>
            </a:extLst>
          </p:cNvPr>
          <p:cNvCxnSpPr>
            <a:cxnSpLocks/>
          </p:cNvCxnSpPr>
          <p:nvPr/>
        </p:nvCxnSpPr>
        <p:spPr>
          <a:xfrm>
            <a:off x="11166869" y="5884281"/>
            <a:ext cx="504058" cy="19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délník 9">
            <a:extLst>
              <a:ext uri="{FF2B5EF4-FFF2-40B4-BE49-F238E27FC236}">
                <a16:creationId xmlns:a16="http://schemas.microsoft.com/office/drawing/2014/main" id="{BE15CB5D-A084-9F9E-29D2-71F191C8F553}"/>
              </a:ext>
            </a:extLst>
          </p:cNvPr>
          <p:cNvSpPr/>
          <p:nvPr/>
        </p:nvSpPr>
        <p:spPr>
          <a:xfrm>
            <a:off x="676270" y="4517067"/>
            <a:ext cx="4340929" cy="1116164"/>
          </a:xfrm>
          <a:prstGeom prst="rect">
            <a:avLst/>
          </a:prstGeom>
          <a:solidFill>
            <a:schemeClr val="accent3">
              <a:alpha val="5000"/>
            </a:schemeClr>
          </a:solidFill>
          <a:ln w="38100"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: se zakulacenými rohy 54">
            <a:extLst>
              <a:ext uri="{FF2B5EF4-FFF2-40B4-BE49-F238E27FC236}">
                <a16:creationId xmlns:a16="http://schemas.microsoft.com/office/drawing/2014/main" id="{35A501C4-BA67-2FB3-EE16-9CF35E7DBB06}"/>
              </a:ext>
            </a:extLst>
          </p:cNvPr>
          <p:cNvSpPr/>
          <p:nvPr/>
        </p:nvSpPr>
        <p:spPr>
          <a:xfrm>
            <a:off x="687865" y="4838057"/>
            <a:ext cx="1493768" cy="509673"/>
          </a:xfrm>
          <a:prstGeom prst="rect">
            <a:avLst/>
          </a:prstGeom>
          <a:solidFill>
            <a:srgbClr val="C0504D">
              <a:alpha val="15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3B44273-DC68-4198-B868-470E941DFE8A}"/>
              </a:ext>
            </a:extLst>
          </p:cNvPr>
          <p:cNvSpPr txBox="1"/>
          <p:nvPr/>
        </p:nvSpPr>
        <p:spPr>
          <a:xfrm>
            <a:off x="907060" y="4534749"/>
            <a:ext cx="1189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ptos" panose="020B0004020202020204" pitchFamily="34" charset="0"/>
              </a:rPr>
              <a:t>Výměnová část</a:t>
            </a:r>
          </a:p>
        </p:txBody>
      </p:sp>
      <p:sp>
        <p:nvSpPr>
          <p:cNvPr id="13" name="Obdélník: se zakulacenými rohy 54">
            <a:extLst>
              <a:ext uri="{FF2B5EF4-FFF2-40B4-BE49-F238E27FC236}">
                <a16:creationId xmlns:a16="http://schemas.microsoft.com/office/drawing/2014/main" id="{205E69CA-19A6-DD77-AC9F-BEB47861175B}"/>
              </a:ext>
            </a:extLst>
          </p:cNvPr>
          <p:cNvSpPr/>
          <p:nvPr/>
        </p:nvSpPr>
        <p:spPr>
          <a:xfrm rot="10800000" flipH="1">
            <a:off x="3977122" y="4837290"/>
            <a:ext cx="1011492" cy="788205"/>
          </a:xfrm>
          <a:prstGeom prst="flowChartManualInput">
            <a:avLst/>
          </a:prstGeom>
          <a:solidFill>
            <a:srgbClr val="4F81BD">
              <a:alpha val="15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C1AF9AF-0B15-095D-0C92-4761E97C6F6B}"/>
              </a:ext>
            </a:extLst>
          </p:cNvPr>
          <p:cNvSpPr txBox="1"/>
          <p:nvPr/>
        </p:nvSpPr>
        <p:spPr>
          <a:xfrm>
            <a:off x="3751601" y="4534748"/>
            <a:ext cx="1262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ptos" panose="020B0004020202020204" pitchFamily="34" charset="0"/>
              </a:rPr>
              <a:t>Srdcovková část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33CD25DC-D523-ABB9-A1B4-6E16EBFD9F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348" y="4916221"/>
            <a:ext cx="10686064" cy="1148520"/>
          </a:xfrm>
          <a:prstGeom prst="rect">
            <a:avLst/>
          </a:prstGeom>
        </p:spPr>
      </p:pic>
      <p:sp>
        <p:nvSpPr>
          <p:cNvPr id="45" name="Obdélník: se zakulacenými rohy 54">
            <a:extLst>
              <a:ext uri="{FF2B5EF4-FFF2-40B4-BE49-F238E27FC236}">
                <a16:creationId xmlns:a16="http://schemas.microsoft.com/office/drawing/2014/main" id="{29354950-016A-A709-1301-4699A588BC94}"/>
              </a:ext>
            </a:extLst>
          </p:cNvPr>
          <p:cNvSpPr/>
          <p:nvPr/>
        </p:nvSpPr>
        <p:spPr>
          <a:xfrm>
            <a:off x="9657508" y="5603314"/>
            <a:ext cx="1493768" cy="509673"/>
          </a:xfrm>
          <a:prstGeom prst="rect">
            <a:avLst/>
          </a:prstGeom>
          <a:solidFill>
            <a:srgbClr val="C0504D">
              <a:alpha val="15000"/>
            </a:srgb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8BA2F9FF-8A65-1985-8B18-50F8D16454BE}"/>
              </a:ext>
            </a:extLst>
          </p:cNvPr>
          <p:cNvSpPr txBox="1"/>
          <p:nvPr/>
        </p:nvSpPr>
        <p:spPr>
          <a:xfrm>
            <a:off x="9809453" y="6114108"/>
            <a:ext cx="1189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ptos" panose="020B0004020202020204" pitchFamily="34" charset="0"/>
              </a:rPr>
              <a:t>Výměnová část</a:t>
            </a:r>
          </a:p>
        </p:txBody>
      </p:sp>
      <p:sp>
        <p:nvSpPr>
          <p:cNvPr id="47" name="Obdélník: se zakulacenými rohy 54">
            <a:extLst>
              <a:ext uri="{FF2B5EF4-FFF2-40B4-BE49-F238E27FC236}">
                <a16:creationId xmlns:a16="http://schemas.microsoft.com/office/drawing/2014/main" id="{1BE5B9D9-ED8F-B15D-30FC-91C46F972633}"/>
              </a:ext>
            </a:extLst>
          </p:cNvPr>
          <p:cNvSpPr/>
          <p:nvPr/>
        </p:nvSpPr>
        <p:spPr>
          <a:xfrm flipH="1">
            <a:off x="6842783" y="5343243"/>
            <a:ext cx="1011492" cy="788205"/>
          </a:xfrm>
          <a:prstGeom prst="flowChartManualInput">
            <a:avLst/>
          </a:prstGeom>
          <a:solidFill>
            <a:srgbClr val="4F81BD">
              <a:alpha val="15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36F701A3-D38A-F30B-0AB1-F454896997B4}"/>
              </a:ext>
            </a:extLst>
          </p:cNvPr>
          <p:cNvSpPr txBox="1"/>
          <p:nvPr/>
        </p:nvSpPr>
        <p:spPr>
          <a:xfrm>
            <a:off x="6818465" y="6131448"/>
            <a:ext cx="1262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Aptos" panose="020B0004020202020204" pitchFamily="34" charset="0"/>
              </a:rPr>
              <a:t>Srdcovková část</a:t>
            </a:r>
          </a:p>
        </p:txBody>
      </p:sp>
      <p:cxnSp>
        <p:nvCxnSpPr>
          <p:cNvPr id="50" name="Přímá spojnice se šipkou 49">
            <a:extLst>
              <a:ext uri="{FF2B5EF4-FFF2-40B4-BE49-F238E27FC236}">
                <a16:creationId xmlns:a16="http://schemas.microsoft.com/office/drawing/2014/main" id="{E17F1039-96D1-57E1-A13E-0D23085A4B6F}"/>
              </a:ext>
            </a:extLst>
          </p:cNvPr>
          <p:cNvCxnSpPr>
            <a:cxnSpLocks/>
          </p:cNvCxnSpPr>
          <p:nvPr/>
        </p:nvCxnSpPr>
        <p:spPr>
          <a:xfrm>
            <a:off x="5551942" y="5884281"/>
            <a:ext cx="648072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se šipkou 50">
            <a:extLst>
              <a:ext uri="{FF2B5EF4-FFF2-40B4-BE49-F238E27FC236}">
                <a16:creationId xmlns:a16="http://schemas.microsoft.com/office/drawing/2014/main" id="{41A16BD6-10E2-3C5F-3E60-FAC95BC900F7}"/>
              </a:ext>
            </a:extLst>
          </p:cNvPr>
          <p:cNvCxnSpPr>
            <a:cxnSpLocks/>
          </p:cNvCxnSpPr>
          <p:nvPr/>
        </p:nvCxnSpPr>
        <p:spPr>
          <a:xfrm>
            <a:off x="5601305" y="5435325"/>
            <a:ext cx="635021" cy="97200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73A334B6-EC83-2428-60A9-009CC3B46E2C}"/>
              </a:ext>
            </a:extLst>
          </p:cNvPr>
          <p:cNvSpPr txBox="1"/>
          <p:nvPr/>
        </p:nvSpPr>
        <p:spPr>
          <a:xfrm>
            <a:off x="5442553" y="6008777"/>
            <a:ext cx="889444" cy="292388"/>
          </a:xfrm>
          <a:prstGeom prst="rect">
            <a:avLst/>
          </a:prstGeom>
          <a:solidFill>
            <a:schemeClr val="bg2">
              <a:alpha val="8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cs-CZ" sz="1300" dirty="0">
                <a:solidFill>
                  <a:srgbClr val="0070C0"/>
                </a:solidFill>
                <a:latin typeface="Aptos" panose="020B0004020202020204" pitchFamily="34" charset="0"/>
              </a:rPr>
              <a:t>350 km/h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B1637AC6-34DE-13E4-FB2D-EBAD8E541A73}"/>
              </a:ext>
            </a:extLst>
          </p:cNvPr>
          <p:cNvSpPr txBox="1"/>
          <p:nvPr/>
        </p:nvSpPr>
        <p:spPr>
          <a:xfrm rot="447485">
            <a:off x="5567156" y="5105855"/>
            <a:ext cx="889444" cy="292388"/>
          </a:xfrm>
          <a:prstGeom prst="rect">
            <a:avLst/>
          </a:prstGeom>
          <a:solidFill>
            <a:schemeClr val="bg2">
              <a:alpha val="9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sz="1300" dirty="0">
                <a:solidFill>
                  <a:srgbClr val="FFC000"/>
                </a:solidFill>
                <a:latin typeface="Aptos" panose="020B0004020202020204" pitchFamily="34" charset="0"/>
              </a:rPr>
              <a:t>230 km/h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0116DE7-8EE3-5E98-82DA-8990AE588C64}"/>
              </a:ext>
            </a:extLst>
          </p:cNvPr>
          <p:cNvSpPr txBox="1"/>
          <p:nvPr/>
        </p:nvSpPr>
        <p:spPr>
          <a:xfrm>
            <a:off x="1091655" y="5650912"/>
            <a:ext cx="3553292" cy="307777"/>
          </a:xfrm>
          <a:prstGeom prst="rect">
            <a:avLst/>
          </a:prstGeom>
          <a:solidFill>
            <a:schemeClr val="bg2"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ptos" panose="020B0004020202020204" pitchFamily="34" charset="0"/>
              </a:rPr>
              <a:t>Výhybka J60-1:55,3-15700/7900/28100-PHS</a:t>
            </a:r>
          </a:p>
        </p:txBody>
      </p:sp>
      <p:sp>
        <p:nvSpPr>
          <p:cNvPr id="62" name="TextovéPole 61">
            <a:extLst>
              <a:ext uri="{FF2B5EF4-FFF2-40B4-BE49-F238E27FC236}">
                <a16:creationId xmlns:a16="http://schemas.microsoft.com/office/drawing/2014/main" id="{E9B62696-0D75-C8D8-864B-B03F76C59279}"/>
              </a:ext>
            </a:extLst>
          </p:cNvPr>
          <p:cNvSpPr txBox="1"/>
          <p:nvPr/>
        </p:nvSpPr>
        <p:spPr>
          <a:xfrm>
            <a:off x="7213767" y="4996000"/>
            <a:ext cx="3553292" cy="307777"/>
          </a:xfrm>
          <a:prstGeom prst="rect">
            <a:avLst/>
          </a:prstGeom>
          <a:solidFill>
            <a:schemeClr val="bg2">
              <a:alpha val="84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ptos" panose="020B0004020202020204" pitchFamily="34" charset="0"/>
              </a:rPr>
              <a:t>Výhybka J60-1:55,3-15700/7900/28100-PHS</a:t>
            </a:r>
          </a:p>
        </p:txBody>
      </p:sp>
      <p:cxnSp>
        <p:nvCxnSpPr>
          <p:cNvPr id="64" name="Přímá spojnice 63">
            <a:extLst>
              <a:ext uri="{FF2B5EF4-FFF2-40B4-BE49-F238E27FC236}">
                <a16:creationId xmlns:a16="http://schemas.microsoft.com/office/drawing/2014/main" id="{778B7F96-2716-0FCA-4F7B-97D161CD0328}"/>
              </a:ext>
            </a:extLst>
          </p:cNvPr>
          <p:cNvCxnSpPr>
            <a:cxnSpLocks/>
          </p:cNvCxnSpPr>
          <p:nvPr/>
        </p:nvCxnSpPr>
        <p:spPr>
          <a:xfrm flipV="1">
            <a:off x="687865" y="4285640"/>
            <a:ext cx="0" cy="64188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38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4" grpId="0"/>
      <p:bldP spid="5" grpId="0"/>
      <p:bldP spid="8" grpId="0"/>
      <p:bldP spid="10" grpId="0" animBg="1"/>
      <p:bldP spid="11" grpId="0" animBg="1"/>
      <p:bldP spid="12" grpId="0"/>
      <p:bldP spid="13" grpId="0" animBg="1"/>
      <p:bldP spid="14" grpId="0"/>
      <p:bldP spid="45" grpId="0" animBg="1"/>
      <p:bldP spid="46" grpId="0"/>
      <p:bldP spid="47" grpId="0" animBg="1"/>
      <p:bldP spid="48" grpId="0"/>
      <p:bldP spid="52" grpId="0" animBg="1"/>
      <p:bldP spid="53" grpId="0" animBg="1"/>
      <p:bldP spid="15" grpId="0" animBg="1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E9F2D-A051-D020-00AD-30C53006B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81F91CF3-F86F-3AC3-C745-D7D036E0FA3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74" t="11157" r="14791" b="10910"/>
          <a:stretch/>
        </p:blipFill>
        <p:spPr>
          <a:xfrm>
            <a:off x="596348" y="190182"/>
            <a:ext cx="979573" cy="1028364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966EF401-9CB0-0F31-BD1E-10AD9843523C}"/>
              </a:ext>
            </a:extLst>
          </p:cNvPr>
          <p:cNvSpPr txBox="1"/>
          <p:nvPr/>
        </p:nvSpPr>
        <p:spPr>
          <a:xfrm>
            <a:off x="2115304" y="441298"/>
            <a:ext cx="5156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923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Zapojení dodavatelů a dalších subjektů do přípravy a realizace VRT</a:t>
            </a:r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34F45D77-B60D-42F1-77E6-DD87269EFFC9}"/>
              </a:ext>
            </a:extLst>
          </p:cNvPr>
          <p:cNvSpPr txBox="1">
            <a:spLocks/>
          </p:cNvSpPr>
          <p:nvPr/>
        </p:nvSpPr>
        <p:spPr>
          <a:xfrm>
            <a:off x="1872000" y="180000"/>
            <a:ext cx="9408000" cy="50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600" kern="1200" baseline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858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43050" indent="-171450" algn="l" defTabSz="914400" rtl="0" eaLnBrk="1" latinLnBrk="0" hangingPunct="1">
              <a:spcBef>
                <a:spcPct val="20000"/>
              </a:spcBef>
              <a:buFont typeface="Calibri" pitchFamily="34" charset="0"/>
              <a:buChar char=".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.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.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cs-CZ" dirty="0">
                <a:solidFill>
                  <a:schemeClr val="bg2">
                    <a:lumMod val="50000"/>
                  </a:schemeClr>
                </a:solidFill>
                <a:latin typeface="Aptos" panose="020B0004020202020204" pitchFamily="34" charset="0"/>
              </a:rPr>
              <a:t>Připravenost DT na budování VRT v ČR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141180E-649C-D2B1-5447-3B8F88202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948" b="39786"/>
          <a:stretch/>
        </p:blipFill>
        <p:spPr>
          <a:xfrm>
            <a:off x="1675650" y="2410547"/>
            <a:ext cx="1665836" cy="304269"/>
          </a:xfrm>
          <a:prstGeom prst="rect">
            <a:avLst/>
          </a:prstGeom>
        </p:spPr>
      </p:pic>
      <p:pic>
        <p:nvPicPr>
          <p:cNvPr id="22" name="Obrázek 21" descr="Obsah obrázku trať, železnice, Železnice, vlak&#10;&#10;Popis byl vytvořen automaticky">
            <a:extLst>
              <a:ext uri="{FF2B5EF4-FFF2-40B4-BE49-F238E27FC236}">
                <a16:creationId xmlns:a16="http://schemas.microsoft.com/office/drawing/2014/main" id="{F56414F1-F55A-175A-2E57-D392A2D0C0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72" y="3327506"/>
            <a:ext cx="5017572" cy="2823037"/>
          </a:xfrm>
          <a:prstGeom prst="rect">
            <a:avLst/>
          </a:prstGeom>
        </p:spPr>
      </p:pic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A9A7187F-53FD-B98E-0057-56669F94127D}"/>
              </a:ext>
            </a:extLst>
          </p:cNvPr>
          <p:cNvCxnSpPr>
            <a:cxnSpLocks/>
          </p:cNvCxnSpPr>
          <p:nvPr/>
        </p:nvCxnSpPr>
        <p:spPr>
          <a:xfrm>
            <a:off x="1222062" y="3834580"/>
            <a:ext cx="1323064" cy="355294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oval" w="lg" len="lg"/>
          </a:ln>
          <a:effectLst>
            <a:glow rad="508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FD769A5-1989-259A-D2C9-6453DABEAE49}"/>
              </a:ext>
            </a:extLst>
          </p:cNvPr>
          <p:cNvSpPr txBox="1"/>
          <p:nvPr/>
        </p:nvSpPr>
        <p:spPr>
          <a:xfrm rot="940402">
            <a:off x="1211712" y="3680482"/>
            <a:ext cx="1094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ptos" panose="020B0004020202020204" pitchFamily="34" charset="0"/>
              </a:rPr>
              <a:t>Kolejnice</a:t>
            </a:r>
          </a:p>
        </p:txBody>
      </p:sp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10A030E0-5387-049B-53DF-FEB6731B45B2}"/>
              </a:ext>
            </a:extLst>
          </p:cNvPr>
          <p:cNvCxnSpPr>
            <a:cxnSpLocks/>
          </p:cNvCxnSpPr>
          <p:nvPr/>
        </p:nvCxnSpPr>
        <p:spPr>
          <a:xfrm flipH="1">
            <a:off x="5590004" y="4961981"/>
            <a:ext cx="1256320" cy="42442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oval" w="lg" len="lg"/>
          </a:ln>
          <a:effectLst>
            <a:glow rad="508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72B37803-FECC-2F1C-5FF4-4389A751E0A9}"/>
              </a:ext>
            </a:extLst>
          </p:cNvPr>
          <p:cNvSpPr txBox="1"/>
          <p:nvPr/>
        </p:nvSpPr>
        <p:spPr>
          <a:xfrm rot="20505483">
            <a:off x="5882769" y="4796562"/>
            <a:ext cx="882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ptos" panose="020B0004020202020204" pitchFamily="34" charset="0"/>
              </a:rPr>
              <a:t>Pražce</a:t>
            </a:r>
          </a:p>
        </p:txBody>
      </p:sp>
      <p:cxnSp>
        <p:nvCxnSpPr>
          <p:cNvPr id="35" name="Přímá spojnice se šipkou 34">
            <a:extLst>
              <a:ext uri="{FF2B5EF4-FFF2-40B4-BE49-F238E27FC236}">
                <a16:creationId xmlns:a16="http://schemas.microsoft.com/office/drawing/2014/main" id="{CD321B38-2B08-273C-F951-850B512E143B}"/>
              </a:ext>
            </a:extLst>
          </p:cNvPr>
          <p:cNvCxnSpPr>
            <a:cxnSpLocks/>
          </p:cNvCxnSpPr>
          <p:nvPr/>
        </p:nvCxnSpPr>
        <p:spPr>
          <a:xfrm flipH="1">
            <a:off x="5253233" y="2929871"/>
            <a:ext cx="2270296" cy="75981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oval" w="lg" len="lg"/>
          </a:ln>
          <a:effectLst>
            <a:glow rad="508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1DAB419D-2F1A-149A-00BA-F786F13B7B8E}"/>
              </a:ext>
            </a:extLst>
          </p:cNvPr>
          <p:cNvSpPr txBox="1"/>
          <p:nvPr/>
        </p:nvSpPr>
        <p:spPr>
          <a:xfrm rot="20544544">
            <a:off x="5793269" y="2839632"/>
            <a:ext cx="1853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ptos" panose="020B0004020202020204" pitchFamily="34" charset="0"/>
              </a:rPr>
              <a:t>Závěrové systémy</a:t>
            </a:r>
          </a:p>
        </p:txBody>
      </p:sp>
      <p:pic>
        <p:nvPicPr>
          <p:cNvPr id="37" name="Obrázek 36">
            <a:extLst>
              <a:ext uri="{FF2B5EF4-FFF2-40B4-BE49-F238E27FC236}">
                <a16:creationId xmlns:a16="http://schemas.microsoft.com/office/drawing/2014/main" id="{F8327548-A4EA-8203-F31A-B4A3869A3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4364" y="2177607"/>
            <a:ext cx="673715" cy="673715"/>
          </a:xfrm>
          <a:prstGeom prst="rect">
            <a:avLst/>
          </a:prstGeom>
        </p:spPr>
      </p:pic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D3122629-2C84-327F-03C9-D136C1A41F58}"/>
              </a:ext>
            </a:extLst>
          </p:cNvPr>
          <p:cNvCxnSpPr>
            <a:cxnSpLocks/>
          </p:cNvCxnSpPr>
          <p:nvPr/>
        </p:nvCxnSpPr>
        <p:spPr>
          <a:xfrm>
            <a:off x="2180959" y="2930377"/>
            <a:ext cx="2101177" cy="61587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oval" w="lg" len="lg"/>
          </a:ln>
          <a:effectLst>
            <a:glow rad="508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053C527C-251E-C1ED-1255-B8498A0CA4A2}"/>
              </a:ext>
            </a:extLst>
          </p:cNvPr>
          <p:cNvSpPr txBox="1"/>
          <p:nvPr/>
        </p:nvSpPr>
        <p:spPr>
          <a:xfrm rot="944663">
            <a:off x="2218682" y="2899017"/>
            <a:ext cx="1944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ptos" panose="020B0004020202020204" pitchFamily="34" charset="0"/>
              </a:rPr>
              <a:t>Spojovací materiál</a:t>
            </a:r>
          </a:p>
        </p:txBody>
      </p:sp>
      <p:cxnSp>
        <p:nvCxnSpPr>
          <p:cNvPr id="40" name="Přímá spojnice se šipkou 39">
            <a:extLst>
              <a:ext uri="{FF2B5EF4-FFF2-40B4-BE49-F238E27FC236}">
                <a16:creationId xmlns:a16="http://schemas.microsoft.com/office/drawing/2014/main" id="{6FCAE823-4ACF-7400-0A97-9F685004F15E}"/>
              </a:ext>
            </a:extLst>
          </p:cNvPr>
          <p:cNvCxnSpPr>
            <a:cxnSpLocks/>
          </p:cNvCxnSpPr>
          <p:nvPr/>
        </p:nvCxnSpPr>
        <p:spPr>
          <a:xfrm>
            <a:off x="915523" y="3283775"/>
            <a:ext cx="3106282" cy="877839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oval" w="lg" len="lg"/>
          </a:ln>
          <a:effectLst>
            <a:glow rad="508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9555C0F7-19DD-822D-9D91-A6FFDB8FDBF5}"/>
              </a:ext>
            </a:extLst>
          </p:cNvPr>
          <p:cNvSpPr txBox="1"/>
          <p:nvPr/>
        </p:nvSpPr>
        <p:spPr>
          <a:xfrm rot="905530">
            <a:off x="861332" y="3270396"/>
            <a:ext cx="2240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ptos" panose="020B0004020202020204" pitchFamily="34" charset="0"/>
              </a:rPr>
              <a:t>Odlévané komponenty</a:t>
            </a:r>
          </a:p>
        </p:txBody>
      </p:sp>
      <p:pic>
        <p:nvPicPr>
          <p:cNvPr id="42" name="Obrázek 41">
            <a:extLst>
              <a:ext uri="{FF2B5EF4-FFF2-40B4-BE49-F238E27FC236}">
                <a16:creationId xmlns:a16="http://schemas.microsoft.com/office/drawing/2014/main" id="{E19446D0-A990-9C80-F5FC-833D44C85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558" y="2729261"/>
            <a:ext cx="977235" cy="245772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4034A9BB-C170-811C-1E8F-306EA9AF19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178" y="3642699"/>
            <a:ext cx="1332029" cy="582763"/>
          </a:xfrm>
          <a:prstGeom prst="rect">
            <a:avLst/>
          </a:prstGeom>
        </p:spPr>
      </p:pic>
      <p:pic>
        <p:nvPicPr>
          <p:cNvPr id="49" name="Zástupný obsah 8" descr="Obsah obrázku text, Písmo, Grafika, logo&#10;&#10;Popis byl vytvořen automaticky">
            <a:extLst>
              <a:ext uri="{FF2B5EF4-FFF2-40B4-BE49-F238E27FC236}">
                <a16:creationId xmlns:a16="http://schemas.microsoft.com/office/drawing/2014/main" id="{12CFF587-6142-730E-1956-49611F6EF3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661" y="2202137"/>
            <a:ext cx="553598" cy="553598"/>
          </a:xfrm>
          <a:prstGeom prst="rect">
            <a:avLst/>
          </a:prstGeom>
        </p:spPr>
      </p:pic>
      <p:pic>
        <p:nvPicPr>
          <p:cNvPr id="54" name="Obrázek 53">
            <a:extLst>
              <a:ext uri="{FF2B5EF4-FFF2-40B4-BE49-F238E27FC236}">
                <a16:creationId xmlns:a16="http://schemas.microsoft.com/office/drawing/2014/main" id="{8A75FFF9-5BEE-B045-6C48-5B5B87C8717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2900" y="4568671"/>
            <a:ext cx="781563" cy="302805"/>
          </a:xfrm>
          <a:prstGeom prst="rect">
            <a:avLst/>
          </a:prstGeom>
        </p:spPr>
      </p:pic>
      <p:pic>
        <p:nvPicPr>
          <p:cNvPr id="55" name="Obrázek 54">
            <a:extLst>
              <a:ext uri="{FF2B5EF4-FFF2-40B4-BE49-F238E27FC236}">
                <a16:creationId xmlns:a16="http://schemas.microsoft.com/office/drawing/2014/main" id="{7F2E5B78-BC77-2B77-EBD3-319F231F71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8211" y="3544219"/>
            <a:ext cx="915550" cy="273077"/>
          </a:xfrm>
          <a:prstGeom prst="rect">
            <a:avLst/>
          </a:prstGeom>
        </p:spPr>
      </p:pic>
      <p:cxnSp>
        <p:nvCxnSpPr>
          <p:cNvPr id="56" name="Přímá spojnice se šipkou 55">
            <a:extLst>
              <a:ext uri="{FF2B5EF4-FFF2-40B4-BE49-F238E27FC236}">
                <a16:creationId xmlns:a16="http://schemas.microsoft.com/office/drawing/2014/main" id="{80D7789D-3D44-7D42-6807-50307E961AD1}"/>
              </a:ext>
            </a:extLst>
          </p:cNvPr>
          <p:cNvCxnSpPr>
            <a:cxnSpLocks/>
          </p:cNvCxnSpPr>
          <p:nvPr/>
        </p:nvCxnSpPr>
        <p:spPr>
          <a:xfrm flipH="1">
            <a:off x="4233990" y="4150641"/>
            <a:ext cx="2932725" cy="102352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oval" w="lg" len="lg"/>
          </a:ln>
          <a:effectLst>
            <a:glow rad="508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D14FD16B-E156-69D9-2BC6-8868C05215E1}"/>
              </a:ext>
            </a:extLst>
          </p:cNvPr>
          <p:cNvSpPr txBox="1"/>
          <p:nvPr/>
        </p:nvSpPr>
        <p:spPr>
          <a:xfrm rot="20455704">
            <a:off x="5892445" y="3741825"/>
            <a:ext cx="1319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ptos" panose="020B0004020202020204" pitchFamily="34" charset="0"/>
              </a:rPr>
              <a:t>Hydraulické</a:t>
            </a:r>
          </a:p>
          <a:p>
            <a:r>
              <a:rPr lang="cs-CZ" sz="1600" dirty="0">
                <a:latin typeface="Aptos" panose="020B0004020202020204" pitchFamily="34" charset="0"/>
              </a:rPr>
              <a:t>komponenty</a:t>
            </a:r>
          </a:p>
        </p:txBody>
      </p:sp>
      <p:pic>
        <p:nvPicPr>
          <p:cNvPr id="58" name="Obrázek 57">
            <a:extLst>
              <a:ext uri="{FF2B5EF4-FFF2-40B4-BE49-F238E27FC236}">
                <a16:creationId xmlns:a16="http://schemas.microsoft.com/office/drawing/2014/main" id="{593D6AB2-DDDE-D93D-79C0-342A04E85B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3304" y="1410521"/>
            <a:ext cx="831197" cy="623398"/>
          </a:xfrm>
          <a:prstGeom prst="rect">
            <a:avLst/>
          </a:prstGeom>
        </p:spPr>
      </p:pic>
      <p:pic>
        <p:nvPicPr>
          <p:cNvPr id="59" name="Obrázek 58">
            <a:extLst>
              <a:ext uri="{FF2B5EF4-FFF2-40B4-BE49-F238E27FC236}">
                <a16:creationId xmlns:a16="http://schemas.microsoft.com/office/drawing/2014/main" id="{979143EB-5025-5985-6ACB-AFAA0DCD3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2729" y="1348825"/>
            <a:ext cx="879148" cy="659361"/>
          </a:xfrm>
          <a:prstGeom prst="rect">
            <a:avLst/>
          </a:prstGeom>
        </p:spPr>
      </p:pic>
      <p:sp>
        <p:nvSpPr>
          <p:cNvPr id="60" name="TextovéPole 59">
            <a:extLst>
              <a:ext uri="{FF2B5EF4-FFF2-40B4-BE49-F238E27FC236}">
                <a16:creationId xmlns:a16="http://schemas.microsoft.com/office/drawing/2014/main" id="{02334394-33FD-A708-0868-C50D8B9D08C0}"/>
              </a:ext>
            </a:extLst>
          </p:cNvPr>
          <p:cNvSpPr txBox="1"/>
          <p:nvPr/>
        </p:nvSpPr>
        <p:spPr>
          <a:xfrm>
            <a:off x="9142729" y="868141"/>
            <a:ext cx="2390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Aptos" panose="020B0004020202020204" pitchFamily="34" charset="0"/>
              </a:rPr>
              <a:t>ZHOTOVITELÉ</a:t>
            </a:r>
          </a:p>
        </p:txBody>
      </p:sp>
      <p:cxnSp>
        <p:nvCxnSpPr>
          <p:cNvPr id="61" name="Přímá spojnice se šipkou 60">
            <a:extLst>
              <a:ext uri="{FF2B5EF4-FFF2-40B4-BE49-F238E27FC236}">
                <a16:creationId xmlns:a16="http://schemas.microsoft.com/office/drawing/2014/main" id="{FBB73D0A-1D99-09B4-36E4-DE85D4EC54DD}"/>
              </a:ext>
            </a:extLst>
          </p:cNvPr>
          <p:cNvCxnSpPr>
            <a:cxnSpLocks/>
          </p:cNvCxnSpPr>
          <p:nvPr/>
        </p:nvCxnSpPr>
        <p:spPr>
          <a:xfrm flipH="1">
            <a:off x="9104009" y="1260113"/>
            <a:ext cx="1888007" cy="0"/>
          </a:xfrm>
          <a:prstGeom prst="straightConnector1">
            <a:avLst/>
          </a:prstGeom>
          <a:ln w="28575">
            <a:solidFill>
              <a:srgbClr val="FF0000"/>
            </a:solidFill>
            <a:headEnd type="oval" w="lg" len="lg"/>
            <a:tailEnd type="oval" w="lg" len="lg"/>
          </a:ln>
          <a:effectLst>
            <a:glow rad="508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3" name="Obrázek 62">
            <a:extLst>
              <a:ext uri="{FF2B5EF4-FFF2-40B4-BE49-F238E27FC236}">
                <a16:creationId xmlns:a16="http://schemas.microsoft.com/office/drawing/2014/main" id="{B15A735A-866D-010E-349D-B38AF30BD8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64012" y="2616443"/>
            <a:ext cx="458973" cy="401601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1AAC19AA-FE99-80A6-41E4-9AD31608B937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04009" y="2040243"/>
            <a:ext cx="1187887" cy="443478"/>
          </a:xfrm>
          <a:prstGeom prst="rect">
            <a:avLst/>
          </a:prstGeom>
        </p:spPr>
      </p:pic>
      <p:pic>
        <p:nvPicPr>
          <p:cNvPr id="66" name="Obrázek 65">
            <a:extLst>
              <a:ext uri="{FF2B5EF4-FFF2-40B4-BE49-F238E27FC236}">
                <a16:creationId xmlns:a16="http://schemas.microsoft.com/office/drawing/2014/main" id="{A60A75A4-DCB1-3DA5-3982-30B5E00A542F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94813" y="1998811"/>
            <a:ext cx="1146771" cy="860078"/>
          </a:xfrm>
          <a:prstGeom prst="rect">
            <a:avLst/>
          </a:prstGeom>
        </p:spPr>
      </p:pic>
      <p:pic>
        <p:nvPicPr>
          <p:cNvPr id="67" name="Obrázek 66">
            <a:extLst>
              <a:ext uri="{FF2B5EF4-FFF2-40B4-BE49-F238E27FC236}">
                <a16:creationId xmlns:a16="http://schemas.microsoft.com/office/drawing/2014/main" id="{7EE6C902-5BC7-C727-3AE0-9580DD304E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18014" y="2807597"/>
            <a:ext cx="713715" cy="365157"/>
          </a:xfrm>
          <a:prstGeom prst="rect">
            <a:avLst/>
          </a:prstGeom>
        </p:spPr>
      </p:pic>
      <p:pic>
        <p:nvPicPr>
          <p:cNvPr id="68" name="Obrázek 67">
            <a:extLst>
              <a:ext uri="{FF2B5EF4-FFF2-40B4-BE49-F238E27FC236}">
                <a16:creationId xmlns:a16="http://schemas.microsoft.com/office/drawing/2014/main" id="{8D50EDA3-5FBD-8095-0E88-5D28BD8E4A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0827" y="1558736"/>
            <a:ext cx="966018" cy="772814"/>
          </a:xfrm>
          <a:prstGeom prst="rect">
            <a:avLst/>
          </a:prstGeom>
        </p:spPr>
      </p:pic>
      <p:pic>
        <p:nvPicPr>
          <p:cNvPr id="69" name="Obrázek 68">
            <a:extLst>
              <a:ext uri="{FF2B5EF4-FFF2-40B4-BE49-F238E27FC236}">
                <a16:creationId xmlns:a16="http://schemas.microsoft.com/office/drawing/2014/main" id="{0D8C720C-E4A5-998B-1033-C14EF1059D1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b="30892"/>
          <a:stretch/>
        </p:blipFill>
        <p:spPr>
          <a:xfrm>
            <a:off x="5342706" y="1840500"/>
            <a:ext cx="865778" cy="175664"/>
          </a:xfrm>
          <a:prstGeom prst="rect">
            <a:avLst/>
          </a:prstGeom>
        </p:spPr>
      </p:pic>
      <p:pic>
        <p:nvPicPr>
          <p:cNvPr id="70" name="Obrázek 69">
            <a:extLst>
              <a:ext uri="{FF2B5EF4-FFF2-40B4-BE49-F238E27FC236}">
                <a16:creationId xmlns:a16="http://schemas.microsoft.com/office/drawing/2014/main" id="{469539D0-9CAA-204A-5056-B70FA0A333A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66302" y="1765979"/>
            <a:ext cx="963503" cy="323677"/>
          </a:xfrm>
          <a:prstGeom prst="rect">
            <a:avLst/>
          </a:prstGeom>
        </p:spPr>
      </p:pic>
      <p:sp>
        <p:nvSpPr>
          <p:cNvPr id="71" name="TextovéPole 70">
            <a:extLst>
              <a:ext uri="{FF2B5EF4-FFF2-40B4-BE49-F238E27FC236}">
                <a16:creationId xmlns:a16="http://schemas.microsoft.com/office/drawing/2014/main" id="{1ABB98D0-C047-7FFB-A4F2-88AAA4628579}"/>
              </a:ext>
            </a:extLst>
          </p:cNvPr>
          <p:cNvSpPr txBox="1"/>
          <p:nvPr/>
        </p:nvSpPr>
        <p:spPr>
          <a:xfrm>
            <a:off x="952151" y="1212333"/>
            <a:ext cx="2980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Aptos" panose="020B0004020202020204" pitchFamily="34" charset="0"/>
              </a:rPr>
              <a:t>PROJEKČNÍ KANCELÁŘE</a:t>
            </a:r>
          </a:p>
        </p:txBody>
      </p:sp>
      <p:cxnSp>
        <p:nvCxnSpPr>
          <p:cNvPr id="72" name="Přímá spojnice se šipkou 71">
            <a:extLst>
              <a:ext uri="{FF2B5EF4-FFF2-40B4-BE49-F238E27FC236}">
                <a16:creationId xmlns:a16="http://schemas.microsoft.com/office/drawing/2014/main" id="{F0A2D3E0-651B-8212-0B79-A4B62BFC2134}"/>
              </a:ext>
            </a:extLst>
          </p:cNvPr>
          <p:cNvCxnSpPr>
            <a:cxnSpLocks/>
          </p:cNvCxnSpPr>
          <p:nvPr/>
        </p:nvCxnSpPr>
        <p:spPr>
          <a:xfrm flipH="1">
            <a:off x="915523" y="1612443"/>
            <a:ext cx="3048942" cy="0"/>
          </a:xfrm>
          <a:prstGeom prst="straightConnector1">
            <a:avLst/>
          </a:prstGeom>
          <a:ln w="28575">
            <a:solidFill>
              <a:srgbClr val="FF0000"/>
            </a:solidFill>
            <a:headEnd type="oval" w="lg" len="lg"/>
            <a:tailEnd type="oval" w="lg" len="lg"/>
          </a:ln>
          <a:effectLst>
            <a:glow rad="508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3" name="Obrázek 72">
            <a:extLst>
              <a:ext uri="{FF2B5EF4-FFF2-40B4-BE49-F238E27FC236}">
                <a16:creationId xmlns:a16="http://schemas.microsoft.com/office/drawing/2014/main" id="{60BC2B39-10DF-20F9-A2F2-5176ED217BB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332526" y="1758566"/>
            <a:ext cx="718770" cy="341416"/>
          </a:xfrm>
          <a:prstGeom prst="rect">
            <a:avLst/>
          </a:prstGeom>
        </p:spPr>
      </p:pic>
      <p:pic>
        <p:nvPicPr>
          <p:cNvPr id="74" name="Obrázek 73">
            <a:extLst>
              <a:ext uri="{FF2B5EF4-FFF2-40B4-BE49-F238E27FC236}">
                <a16:creationId xmlns:a16="http://schemas.microsoft.com/office/drawing/2014/main" id="{2293CE32-03BE-6E8F-BFC6-503BC1FA376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5794" y="1729304"/>
            <a:ext cx="1366886" cy="399941"/>
          </a:xfrm>
          <a:prstGeom prst="rect">
            <a:avLst/>
          </a:prstGeom>
        </p:spPr>
      </p:pic>
      <p:pic>
        <p:nvPicPr>
          <p:cNvPr id="75" name="Obrázek 74">
            <a:extLst>
              <a:ext uri="{FF2B5EF4-FFF2-40B4-BE49-F238E27FC236}">
                <a16:creationId xmlns:a16="http://schemas.microsoft.com/office/drawing/2014/main" id="{EC364B54-BE8D-40A6-8DC8-AEA99B91739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61099" y="4425725"/>
            <a:ext cx="2645132" cy="978698"/>
          </a:xfrm>
          <a:prstGeom prst="rect">
            <a:avLst/>
          </a:prstGeom>
        </p:spPr>
      </p:pic>
      <p:pic>
        <p:nvPicPr>
          <p:cNvPr id="76" name="Obrázek 75">
            <a:extLst>
              <a:ext uri="{FF2B5EF4-FFF2-40B4-BE49-F238E27FC236}">
                <a16:creationId xmlns:a16="http://schemas.microsoft.com/office/drawing/2014/main" id="{BDE8CE85-8F26-6EF7-861A-1556BCC2D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69991" y="5163468"/>
            <a:ext cx="1468049" cy="978699"/>
          </a:xfrm>
          <a:prstGeom prst="rect">
            <a:avLst/>
          </a:prstGeom>
        </p:spPr>
      </p:pic>
      <p:sp>
        <p:nvSpPr>
          <p:cNvPr id="77" name="TextovéPole 76">
            <a:extLst>
              <a:ext uri="{FF2B5EF4-FFF2-40B4-BE49-F238E27FC236}">
                <a16:creationId xmlns:a16="http://schemas.microsoft.com/office/drawing/2014/main" id="{A8A4C767-6659-11E8-5B9E-E02A701EAD6F}"/>
              </a:ext>
            </a:extLst>
          </p:cNvPr>
          <p:cNvSpPr txBox="1"/>
          <p:nvPr/>
        </p:nvSpPr>
        <p:spPr>
          <a:xfrm>
            <a:off x="8666707" y="3692805"/>
            <a:ext cx="1899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>
                <a:latin typeface="Aptos" panose="020B0004020202020204" pitchFamily="34" charset="0"/>
              </a:rPr>
              <a:t>ZÁKAZNÍCI</a:t>
            </a:r>
          </a:p>
        </p:txBody>
      </p:sp>
      <p:cxnSp>
        <p:nvCxnSpPr>
          <p:cNvPr id="78" name="Přímá spojnice se šipkou 77">
            <a:extLst>
              <a:ext uri="{FF2B5EF4-FFF2-40B4-BE49-F238E27FC236}">
                <a16:creationId xmlns:a16="http://schemas.microsoft.com/office/drawing/2014/main" id="{BCD39624-B60F-96A9-14E9-8A85664D50C4}"/>
              </a:ext>
            </a:extLst>
          </p:cNvPr>
          <p:cNvCxnSpPr>
            <a:cxnSpLocks/>
          </p:cNvCxnSpPr>
          <p:nvPr/>
        </p:nvCxnSpPr>
        <p:spPr>
          <a:xfrm flipH="1">
            <a:off x="8604250" y="4150641"/>
            <a:ext cx="2024602" cy="0"/>
          </a:xfrm>
          <a:prstGeom prst="straightConnector1">
            <a:avLst/>
          </a:prstGeom>
          <a:ln w="28575">
            <a:solidFill>
              <a:srgbClr val="FF0000"/>
            </a:solidFill>
            <a:headEnd type="oval" w="lg" len="lg"/>
            <a:tailEnd type="oval" w="lg" len="lg"/>
          </a:ln>
          <a:effectLst>
            <a:glow rad="508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520ECB12-B5C4-8C15-35BC-202A1E3F800E}"/>
              </a:ext>
            </a:extLst>
          </p:cNvPr>
          <p:cNvSpPr txBox="1"/>
          <p:nvPr/>
        </p:nvSpPr>
        <p:spPr>
          <a:xfrm>
            <a:off x="3952256" y="2486958"/>
            <a:ext cx="1833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latin typeface="Aptos" panose="020B0004020202020204" pitchFamily="34" charset="0"/>
              </a:rPr>
              <a:t>DODAVATELÉ</a:t>
            </a:r>
          </a:p>
        </p:txBody>
      </p:sp>
      <p:cxnSp>
        <p:nvCxnSpPr>
          <p:cNvPr id="80" name="Přímá spojnice se šipkou 79">
            <a:extLst>
              <a:ext uri="{FF2B5EF4-FFF2-40B4-BE49-F238E27FC236}">
                <a16:creationId xmlns:a16="http://schemas.microsoft.com/office/drawing/2014/main" id="{20ED7553-BDAA-EC58-84E7-21EB95E74B54}"/>
              </a:ext>
            </a:extLst>
          </p:cNvPr>
          <p:cNvCxnSpPr>
            <a:cxnSpLocks/>
          </p:cNvCxnSpPr>
          <p:nvPr/>
        </p:nvCxnSpPr>
        <p:spPr>
          <a:xfrm flipH="1">
            <a:off x="3964465" y="2887068"/>
            <a:ext cx="1820984" cy="0"/>
          </a:xfrm>
          <a:prstGeom prst="straightConnector1">
            <a:avLst/>
          </a:prstGeom>
          <a:ln w="28575">
            <a:solidFill>
              <a:srgbClr val="FF0000"/>
            </a:solidFill>
            <a:headEnd type="oval" w="lg" len="lg"/>
            <a:tailEnd type="oval" w="lg" len="lg"/>
          </a:ln>
          <a:effectLst>
            <a:glow rad="508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67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4" grpId="0"/>
      <p:bldP spid="36" grpId="0"/>
      <p:bldP spid="39" grpId="0"/>
      <p:bldP spid="41" grpId="0"/>
      <p:bldP spid="57" grpId="0"/>
      <p:bldP spid="60" grpId="0"/>
      <p:bldP spid="71" grpId="0"/>
      <p:bldP spid="77" grpId="0"/>
      <p:bldP spid="79" grpId="0"/>
    </p:bldLst>
  </p:timing>
</p:sld>
</file>

<file path=ppt/theme/theme1.xml><?xml version="1.0" encoding="utf-8"?>
<a:theme xmlns:a="http://schemas.openxmlformats.org/drawingml/2006/main" name="Motiv Office">
  <a:themeElements>
    <a:clrScheme name="Vlastní 16">
      <a:dk1>
        <a:srgbClr val="000000"/>
      </a:dk1>
      <a:lt1>
        <a:srgbClr val="000000"/>
      </a:lt1>
      <a:dk2>
        <a:srgbClr val="FFFFFF"/>
      </a:dk2>
      <a:lt2>
        <a:srgbClr val="000000"/>
      </a:lt2>
      <a:accent1>
        <a:srgbClr val="75B82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3" id="{11E12F89-3FF0-C34F-8074-97750B0FDC1D}" vid="{B0ADFEDE-987A-E94E-A06F-E26CE365A3D5}"/>
    </a:ext>
  </a:extLst>
</a:theme>
</file>

<file path=ppt/theme/theme2.xml><?xml version="1.0" encoding="utf-8"?>
<a:theme xmlns:a="http://schemas.openxmlformats.org/drawingml/2006/main" name="1_Motiv Office">
  <a:themeElements>
    <a:clrScheme name="Vlastní 16">
      <a:dk1>
        <a:srgbClr val="000000"/>
      </a:dk1>
      <a:lt1>
        <a:srgbClr val="000000"/>
      </a:lt1>
      <a:dk2>
        <a:srgbClr val="FFFFFF"/>
      </a:dk2>
      <a:lt2>
        <a:srgbClr val="000000"/>
      </a:lt2>
      <a:accent1>
        <a:srgbClr val="75B82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3" id="{11E12F89-3FF0-C34F-8074-97750B0FDC1D}" vid="{B0ADFEDE-987A-E94E-A06F-E26CE365A3D5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Zeleznice-Pardubice-sablona</Template>
  <TotalTime>486</TotalTime>
  <Words>910</Words>
  <Application>Microsoft Office PowerPoint</Application>
  <PresentationFormat>Widescreen</PresentationFormat>
  <Paragraphs>185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Arial</vt:lpstr>
      <vt:lpstr>Calibri</vt:lpstr>
      <vt:lpstr>HP Simplified Jpan</vt:lpstr>
      <vt:lpstr>Motiv Office</vt:lpstr>
      <vt:lpstr>1_Motiv Office</vt:lpstr>
      <vt:lpstr>PowerPoint Presentation</vt:lpstr>
      <vt:lpstr>Připravenost DT na budování VRT v ČR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Rec Matous, Ing.</dc:creator>
  <cp:lastModifiedBy>Host</cp:lastModifiedBy>
  <cp:revision>20</cp:revision>
  <dcterms:created xsi:type="dcterms:W3CDTF">2025-03-19T14:30:48Z</dcterms:created>
  <dcterms:modified xsi:type="dcterms:W3CDTF">2025-04-10T10:22:11Z</dcterms:modified>
</cp:coreProperties>
</file>