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56" r:id="rId6"/>
    <p:sldId id="298" r:id="rId7"/>
    <p:sldId id="331" r:id="rId8"/>
    <p:sldId id="332" r:id="rId9"/>
    <p:sldId id="333" r:id="rId10"/>
    <p:sldId id="335" r:id="rId11"/>
    <p:sldId id="334" r:id="rId12"/>
    <p:sldId id="336" r:id="rId13"/>
    <p:sldId id="338" r:id="rId14"/>
    <p:sldId id="337" r:id="rId15"/>
    <p:sldId id="328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h Michal" initials="RM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009FDA"/>
    <a:srgbClr val="0DB0F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amicomm.sharepoint.com/sites/TymPrumysl/Sdilene%20dokumenty/&#268;D%20Cargo/Projekty%20a%20strategie/2025%20Impairement/Podklady%20pro%20strategii%20z%20&#268;D%20Cargo/Grafy%20z%20podkladu%20-%20pracovn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icomm.sharepoint.com/sites/TymPrumysl/Sdilene%20dokumenty/&#268;D%20Cargo/Projekty%20a%20strategie/2025%20Impairement/Podklady%20pro%20strategii%20z%20&#268;D%20Cargo/Grafy%20z%20podkladu%20-%20pracovn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D Fedra Pro Medium" pitchFamily="50" charset="-18"/>
                <a:ea typeface="+mn-ea"/>
                <a:cs typeface="+mn-cs"/>
              </a:defRPr>
            </a:pPr>
            <a:r>
              <a:rPr lang="cs-CZ" sz="1800" dirty="0">
                <a:latin typeface="CD Fedra Pro Medium" pitchFamily="50" charset="-18"/>
              </a:rPr>
              <a:t>Vývoj průmyslové produkce meziročně v % </a:t>
            </a:r>
          </a:p>
        </c:rich>
      </c:tx>
      <c:layout>
        <c:manualLayout>
          <c:xMode val="edge"/>
          <c:yMode val="edge"/>
          <c:x val="0.19728817551314945"/>
          <c:y val="6.535947712418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D Fedra Pro Medium" pitchFamily="50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'[Grafy z podkladu - pracovni.xlsx]List2'!$B$1</c:f>
              <c:strCache>
                <c:ptCount val="1"/>
                <c:pt idx="0">
                  <c:v>ČR (%)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'[Grafy z podkladu - pracovni.xlsx]List2'!$A$2:$A$8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'[Grafy z podkladu - pracovni.xlsx]List2'!$B$2:$B$8</c:f>
              <c:numCache>
                <c:formatCode>General</c:formatCode>
                <c:ptCount val="7"/>
                <c:pt idx="0">
                  <c:v>3.1</c:v>
                </c:pt>
                <c:pt idx="1">
                  <c:v>-0.6</c:v>
                </c:pt>
                <c:pt idx="2">
                  <c:v>-7</c:v>
                </c:pt>
                <c:pt idx="3">
                  <c:v>6.5</c:v>
                </c:pt>
                <c:pt idx="4">
                  <c:v>2</c:v>
                </c:pt>
                <c:pt idx="5">
                  <c:v>-0.8</c:v>
                </c:pt>
                <c:pt idx="6">
                  <c:v>-1.4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3-4CCD-BA0E-54F35BDE883F}"/>
            </c:ext>
          </c:extLst>
        </c:ser>
        <c:ser>
          <c:idx val="1"/>
          <c:order val="1"/>
          <c:tx>
            <c:strRef>
              <c:f>'[Grafy z podkladu - pracovni.xlsx]List2'!$C$1</c:f>
              <c:strCache>
                <c:ptCount val="1"/>
                <c:pt idx="0">
                  <c:v>Německo (%)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'[Grafy z podkladu - pracovni.xlsx]List2'!$A$2:$A$8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'[Grafy z podkladu - pracovni.xlsx]List2'!$C$2:$C$8</c:f>
              <c:numCache>
                <c:formatCode>General</c:formatCode>
                <c:ptCount val="7"/>
                <c:pt idx="0">
                  <c:v>0.9</c:v>
                </c:pt>
                <c:pt idx="1">
                  <c:v>-3.2</c:v>
                </c:pt>
                <c:pt idx="2">
                  <c:v>-9.6</c:v>
                </c:pt>
                <c:pt idx="3">
                  <c:v>4.5999999999999996</c:v>
                </c:pt>
                <c:pt idx="4">
                  <c:v>-0.3</c:v>
                </c:pt>
                <c:pt idx="5">
                  <c:v>-1.9</c:v>
                </c:pt>
                <c:pt idx="6">
                  <c:v>-4.8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3-4CCD-BA0E-54F35BDE883F}"/>
            </c:ext>
          </c:extLst>
        </c:ser>
        <c:ser>
          <c:idx val="2"/>
          <c:order val="2"/>
          <c:tx>
            <c:strRef>
              <c:f>'[Grafy z podkladu - pracovni.xlsx]List2'!$D$1</c:f>
              <c:strCache>
                <c:ptCount val="1"/>
                <c:pt idx="0">
                  <c:v>EU (%)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'[Grafy z podkladu - pracovni.xlsx]List2'!$A$2:$A$8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'[Grafy z podkladu - pracovni.xlsx]List2'!$D$2:$D$8</c:f>
              <c:numCache>
                <c:formatCode>General</c:formatCode>
                <c:ptCount val="7"/>
                <c:pt idx="0">
                  <c:v>1.2</c:v>
                </c:pt>
                <c:pt idx="1">
                  <c:v>-0.5</c:v>
                </c:pt>
                <c:pt idx="2">
                  <c:v>-7.4</c:v>
                </c:pt>
                <c:pt idx="3">
                  <c:v>9.1</c:v>
                </c:pt>
                <c:pt idx="4">
                  <c:v>2.9</c:v>
                </c:pt>
                <c:pt idx="5">
                  <c:v>-1.8</c:v>
                </c:pt>
                <c:pt idx="6">
                  <c:v>-2.5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03-4CCD-BA0E-54F35BDE8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0021503"/>
        <c:axId val="1420020063"/>
      </c:barChart>
      <c:catAx>
        <c:axId val="142002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0020063"/>
        <c:crosses val="autoZero"/>
        <c:auto val="1"/>
        <c:lblAlgn val="ctr"/>
        <c:lblOffset val="100"/>
        <c:noMultiLvlLbl val="0"/>
      </c:catAx>
      <c:valAx>
        <c:axId val="1420020063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20021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D Fedra Pro Book" panose="02000000000000000000" pitchFamily="50" charset="-18"/>
                <a:ea typeface="+mn-ea"/>
                <a:cs typeface="+mn-cs"/>
              </a:defRPr>
            </a:pPr>
            <a:r>
              <a:rPr lang="en-GB" b="1" dirty="0">
                <a:solidFill>
                  <a:srgbClr val="002664"/>
                </a:solidFill>
                <a:latin typeface="CD Fedra Pro Book" panose="02000000000000000000" pitchFamily="50" charset="-18"/>
              </a:rPr>
              <a:t>V</a:t>
            </a:r>
            <a:r>
              <a:rPr lang="cs-CZ" b="1" dirty="0" err="1">
                <a:solidFill>
                  <a:srgbClr val="002664"/>
                </a:solidFill>
                <a:latin typeface="CD Fedra Pro Book" panose="02000000000000000000" pitchFamily="50" charset="-18"/>
              </a:rPr>
              <a:t>ýkony</a:t>
            </a:r>
            <a:r>
              <a:rPr lang="cs-CZ" b="1" baseline="0" dirty="0">
                <a:solidFill>
                  <a:srgbClr val="002664"/>
                </a:solidFill>
                <a:latin typeface="CD Fedra Pro Book" panose="02000000000000000000" pitchFamily="50" charset="-18"/>
              </a:rPr>
              <a:t> nákladních dopravců v síti SŽ</a:t>
            </a:r>
            <a:br>
              <a:rPr lang="cs-CZ" b="1" baseline="0" dirty="0">
                <a:solidFill>
                  <a:srgbClr val="002664"/>
                </a:solidFill>
                <a:latin typeface="CD Fedra Pro Book" panose="02000000000000000000" pitchFamily="50" charset="-18"/>
              </a:rPr>
            </a:br>
            <a:r>
              <a:rPr lang="cs-CZ" sz="1100" b="1" baseline="0" dirty="0">
                <a:solidFill>
                  <a:srgbClr val="002664"/>
                </a:solidFill>
                <a:latin typeface="CD Fedra Pro Book" panose="02000000000000000000" pitchFamily="50" charset="-18"/>
              </a:rPr>
              <a:t>(v mil. </a:t>
            </a:r>
            <a:r>
              <a:rPr lang="cs-CZ" sz="1100" b="1" baseline="0" dirty="0" err="1">
                <a:solidFill>
                  <a:srgbClr val="002664"/>
                </a:solidFill>
                <a:latin typeface="CD Fedra Pro Book" panose="02000000000000000000" pitchFamily="50" charset="-18"/>
              </a:rPr>
              <a:t>hrtkm</a:t>
            </a:r>
            <a:r>
              <a:rPr lang="cs-CZ" sz="1100" b="1" baseline="0" dirty="0">
                <a:solidFill>
                  <a:srgbClr val="002664"/>
                </a:solidFill>
                <a:latin typeface="CD Fedra Pro Book" panose="02000000000000000000" pitchFamily="50" charset="-18"/>
              </a:rPr>
              <a:t>)</a:t>
            </a:r>
            <a:endParaRPr lang="cs-CZ" b="1" dirty="0">
              <a:solidFill>
                <a:srgbClr val="002664"/>
              </a:solidFill>
              <a:latin typeface="CD Fedra Pro Book" panose="02000000000000000000" pitchFamily="50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D Fedra Pro Book" panose="02000000000000000000" pitchFamily="50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'[Grafy z podkladu - pracovni.xlsx]List3'!$A$3</c:f>
              <c:strCache>
                <c:ptCount val="1"/>
                <c:pt idx="0">
                  <c:v>Celkový výkon</c:v>
                </c:pt>
              </c:strCache>
            </c:strRef>
          </c:tx>
          <c:spPr>
            <a:ln w="38100" cap="rnd">
              <a:solidFill>
                <a:srgbClr val="002664"/>
              </a:solidFill>
              <a:round/>
            </a:ln>
            <a:effectLst/>
          </c:spPr>
          <c:marker>
            <c:symbol val="none"/>
          </c:marker>
          <c:cat>
            <c:strRef>
              <c:f>'[Grafy z podkladu - pracovni.xlsx]List3'!$B$2:$H$2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'[Grafy z podkladu - pracovni.xlsx]List3'!$B$3:$H$3</c:f>
              <c:numCache>
                <c:formatCode>#\ ##0_ ;[Red]\-#\ ##0\ </c:formatCode>
                <c:ptCount val="7"/>
                <c:pt idx="0">
                  <c:v>36461</c:v>
                </c:pt>
                <c:pt idx="1">
                  <c:v>35713</c:v>
                </c:pt>
                <c:pt idx="2">
                  <c:v>32830</c:v>
                </c:pt>
                <c:pt idx="3">
                  <c:v>34534</c:v>
                </c:pt>
                <c:pt idx="4">
                  <c:v>35201</c:v>
                </c:pt>
                <c:pt idx="5">
                  <c:v>32008.954314700004</c:v>
                </c:pt>
                <c:pt idx="6">
                  <c:v>31212.545376400001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9D-4AF1-98C7-77DF712B5E7F}"/>
            </c:ext>
          </c:extLst>
        </c:ser>
        <c:ser>
          <c:idx val="1"/>
          <c:order val="1"/>
          <c:tx>
            <c:strRef>
              <c:f>'[Grafy z podkladu - pracovni.xlsx]List3'!$A$4</c:f>
              <c:strCache>
                <c:ptCount val="1"/>
                <c:pt idx="0">
                  <c:v>Výkon ČD Cargo</c:v>
                </c:pt>
              </c:strCache>
            </c:strRef>
          </c:tx>
          <c:spPr>
            <a:ln w="38100" cap="flat">
              <a:solidFill>
                <a:srgbClr val="009FDA"/>
              </a:solidFill>
              <a:round/>
            </a:ln>
            <a:effectLst/>
          </c:spPr>
          <c:marker>
            <c:symbol val="none"/>
          </c:marker>
          <c:cat>
            <c:strRef>
              <c:f>'[Grafy z podkladu - pracovni.xlsx]List3'!$B$2:$H$2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'[Grafy z podkladu - pracovni.xlsx]List3'!$B$4:$H$4</c:f>
              <c:numCache>
                <c:formatCode>#\ ##0_ ;[Red]\-#\ ##0\ </c:formatCode>
                <c:ptCount val="7"/>
                <c:pt idx="0">
                  <c:v>23685.065599999998</c:v>
                </c:pt>
                <c:pt idx="1">
                  <c:v>21484.9408</c:v>
                </c:pt>
                <c:pt idx="2">
                  <c:v>19235.097000000002</c:v>
                </c:pt>
                <c:pt idx="3">
                  <c:v>19469.358069715916</c:v>
                </c:pt>
                <c:pt idx="4">
                  <c:v>20568.509183297469</c:v>
                </c:pt>
                <c:pt idx="5">
                  <c:v>17481.879517399997</c:v>
                </c:pt>
                <c:pt idx="6">
                  <c:v>15911.040058199997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9D-4AF1-98C7-77DF712B5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622991"/>
        <c:axId val="1150623951"/>
      </c:lineChart>
      <c:catAx>
        <c:axId val="115062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0623951"/>
        <c:crosses val="autoZero"/>
        <c:auto val="1"/>
        <c:lblAlgn val="ctr"/>
        <c:lblOffset val="100"/>
        <c:noMultiLvlLbl val="0"/>
      </c:catAx>
      <c:valAx>
        <c:axId val="1150623951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062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/>
              <a:t>Vývoj nákladní dopravy v letech 2018 – 2023 (mil. tkm)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915048118985127"/>
          <c:y val="0.11652529060634621"/>
          <c:w val="0.82437970253718285"/>
          <c:h val="0.605848243993063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List1!$A$4</c:f>
              <c:strCache>
                <c:ptCount val="1"/>
                <c:pt idx="0">
                  <c:v>Železniční nákladní doprava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List1!$B$4:$G$4</c:f>
              <c:numCache>
                <c:formatCode>#,##0</c:formatCode>
                <c:ptCount val="6"/>
                <c:pt idx="0">
                  <c:v>16564</c:v>
                </c:pt>
                <c:pt idx="1">
                  <c:v>16180</c:v>
                </c:pt>
                <c:pt idx="2">
                  <c:v>15251</c:v>
                </c:pt>
                <c:pt idx="3">
                  <c:v>16326</c:v>
                </c:pt>
                <c:pt idx="4">
                  <c:v>16368</c:v>
                </c:pt>
                <c:pt idx="5">
                  <c:v>15038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5-4E6E-A582-BDF616AA1783}"/>
            </c:ext>
          </c:extLst>
        </c:ser>
        <c:ser>
          <c:idx val="3"/>
          <c:order val="1"/>
          <c:tx>
            <c:strRef>
              <c:f>List1!$A$5</c:f>
              <c:strCache>
                <c:ptCount val="1"/>
                <c:pt idx="0">
                  <c:v>Silniční nákladní doprava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List1!$B$2:$G$2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List1!$B$5:$G$5</c:f>
              <c:numCache>
                <c:formatCode>#,##0</c:formatCode>
                <c:ptCount val="6"/>
                <c:pt idx="0">
                  <c:v>41073</c:v>
                </c:pt>
                <c:pt idx="1">
                  <c:v>39059</c:v>
                </c:pt>
                <c:pt idx="2">
                  <c:v>56090</c:v>
                </c:pt>
                <c:pt idx="3">
                  <c:v>63756</c:v>
                </c:pt>
                <c:pt idx="4">
                  <c:v>65794</c:v>
                </c:pt>
                <c:pt idx="5">
                  <c:v>64806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5-4E6E-A582-BDF616AA1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05698543"/>
        <c:axId val="1305700463"/>
      </c:barChart>
      <c:lineChart>
        <c:grouping val="standard"/>
        <c:varyColors val="0"/>
        <c:ser>
          <c:idx val="4"/>
          <c:order val="2"/>
          <c:tx>
            <c:strRef>
              <c:f>List1!$A$6</c:f>
              <c:strCache>
                <c:ptCount val="1"/>
                <c:pt idx="0">
                  <c:v>Podíl železniční nákladní dopravy na celkové nákladní dopravě (v %)</c:v>
                </c:pt>
              </c:strCache>
            </c:strRef>
          </c:tx>
          <c:spPr>
            <a:ln w="317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List1!$B$6:$G$6</c:f>
              <c:numCache>
                <c:formatCode>General</c:formatCode>
                <c:ptCount val="6"/>
                <c:pt idx="0">
                  <c:v>27.5</c:v>
                </c:pt>
                <c:pt idx="1">
                  <c:v>28</c:v>
                </c:pt>
                <c:pt idx="2">
                  <c:v>20.7</c:v>
                </c:pt>
                <c:pt idx="3">
                  <c:v>19.8</c:v>
                </c:pt>
                <c:pt idx="4">
                  <c:v>19.3</c:v>
                </c:pt>
                <c:pt idx="5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E5-4E6E-A582-BDF616AA1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097503"/>
        <c:axId val="1157095583"/>
      </c:lineChart>
      <c:catAx>
        <c:axId val="130569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5700463"/>
        <c:crosses val="autoZero"/>
        <c:auto val="0"/>
        <c:lblAlgn val="ctr"/>
        <c:lblOffset val="100"/>
        <c:noMultiLvlLbl val="0"/>
      </c:catAx>
      <c:valAx>
        <c:axId val="130570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5698543"/>
        <c:crosses val="autoZero"/>
        <c:crossBetween val="between"/>
      </c:valAx>
      <c:valAx>
        <c:axId val="115709558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7097503"/>
        <c:crosses val="max"/>
        <c:crossBetween val="between"/>
      </c:valAx>
      <c:catAx>
        <c:axId val="1157097503"/>
        <c:scaling>
          <c:orientation val="minMax"/>
        </c:scaling>
        <c:delete val="1"/>
        <c:axPos val="b"/>
        <c:majorTickMark val="out"/>
        <c:minorTickMark val="none"/>
        <c:tickLblPos val="nextTo"/>
        <c:crossAx val="11570955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730402449693788E-2"/>
          <c:y val="0.79781417520736408"/>
          <c:w val="0.87214041994750657"/>
          <c:h val="0.18379333120588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4858A-E593-47C9-8061-58323F221FA7}" type="doc">
      <dgm:prSet loTypeId="urn:microsoft.com/office/officeart/2005/8/layout/gear1" loCatId="process" qsTypeId="urn:microsoft.com/office/officeart/2005/8/quickstyle/simple2" qsCatId="simple" csTypeId="urn:microsoft.com/office/officeart/2005/8/colors/accent1_2" csCatId="accent1" phldr="1"/>
      <dgm:spPr/>
    </dgm:pt>
    <dgm:pt modelId="{CA90795F-B7F1-4020-9459-CA3C457C0070}">
      <dgm:prSet phldrT="[Text]" custT="1"/>
      <dgm:spPr>
        <a:solidFill>
          <a:srgbClr val="002664"/>
        </a:solidFill>
      </dgm:spPr>
      <dgm:t>
        <a:bodyPr/>
        <a:lstStyle/>
        <a:p>
          <a:r>
            <a:rPr lang="cs-CZ" sz="1400" dirty="0">
              <a:latin typeface="CD Fedra Pro Medium" pitchFamily="50" charset="-18"/>
            </a:rPr>
            <a:t>dekarbonizace energetiky a teplárenství</a:t>
          </a:r>
        </a:p>
      </dgm:t>
    </dgm:pt>
    <dgm:pt modelId="{8E0CBD1B-BBBB-4575-9E38-EDA35D6D01B4}" type="parTrans" cxnId="{2F3AB0C6-18AF-4ADC-87EF-FE91BEC5B8F6}">
      <dgm:prSet/>
      <dgm:spPr/>
      <dgm:t>
        <a:bodyPr/>
        <a:lstStyle/>
        <a:p>
          <a:endParaRPr lang="cs-CZ" sz="1400">
            <a:latin typeface="CD Fedra Pro Medium" pitchFamily="50" charset="-18"/>
          </a:endParaRPr>
        </a:p>
      </dgm:t>
    </dgm:pt>
    <dgm:pt modelId="{9CAC1D47-6E7F-4A13-B112-91796C3A290A}" type="sibTrans" cxnId="{2F3AB0C6-18AF-4ADC-87EF-FE91BEC5B8F6}">
      <dgm:prSet/>
      <dgm:spPr>
        <a:solidFill>
          <a:srgbClr val="009EE0"/>
        </a:solidFill>
      </dgm:spPr>
      <dgm:t>
        <a:bodyPr/>
        <a:lstStyle/>
        <a:p>
          <a:endParaRPr lang="cs-CZ" sz="1400">
            <a:latin typeface="CD Fedra Pro Medium" pitchFamily="50" charset="-18"/>
          </a:endParaRPr>
        </a:p>
      </dgm:t>
    </dgm:pt>
    <dgm:pt modelId="{71513023-065E-47BE-A7BC-255EC5C7BFC5}">
      <dgm:prSet custT="1"/>
      <dgm:spPr>
        <a:solidFill>
          <a:srgbClr val="002664"/>
        </a:solidFill>
      </dgm:spPr>
      <dgm:t>
        <a:bodyPr/>
        <a:lstStyle/>
        <a:p>
          <a:r>
            <a:rPr lang="cs-CZ" sz="1400" dirty="0">
              <a:latin typeface="CD Fedra Pro Medium" pitchFamily="50" charset="-18"/>
            </a:rPr>
            <a:t>ztráta konkurence</a:t>
          </a:r>
          <a:br>
            <a:rPr lang="cs-CZ" sz="1400" dirty="0">
              <a:latin typeface="CD Fedra Pro Medium" pitchFamily="50" charset="-18"/>
            </a:rPr>
          </a:br>
          <a:r>
            <a:rPr lang="cs-CZ" sz="1400" dirty="0">
              <a:latin typeface="CD Fedra Pro Medium" pitchFamily="50" charset="-18"/>
            </a:rPr>
            <a:t>schopnosti </a:t>
          </a:r>
        </a:p>
      </dgm:t>
    </dgm:pt>
    <dgm:pt modelId="{056AF5B5-73E0-471C-BD31-6397CABA482E}" type="parTrans" cxnId="{B12BFB66-DC8F-4BC1-8885-0649F60D7104}">
      <dgm:prSet/>
      <dgm:spPr/>
      <dgm:t>
        <a:bodyPr/>
        <a:lstStyle/>
        <a:p>
          <a:endParaRPr lang="cs-CZ" sz="1400">
            <a:latin typeface="CD Fedra Pro Medium" pitchFamily="50" charset="-18"/>
          </a:endParaRPr>
        </a:p>
      </dgm:t>
    </dgm:pt>
    <dgm:pt modelId="{64E0A36E-189A-4531-915A-BD12261BC660}" type="sibTrans" cxnId="{B12BFB66-DC8F-4BC1-8885-0649F60D7104}">
      <dgm:prSet/>
      <dgm:spPr>
        <a:solidFill>
          <a:srgbClr val="009EE0"/>
        </a:solidFill>
        <a:ln>
          <a:noFill/>
        </a:ln>
      </dgm:spPr>
      <dgm:t>
        <a:bodyPr/>
        <a:lstStyle/>
        <a:p>
          <a:endParaRPr lang="cs-CZ" sz="1400">
            <a:latin typeface="CD Fedra Pro Medium" pitchFamily="50" charset="-18"/>
          </a:endParaRPr>
        </a:p>
      </dgm:t>
    </dgm:pt>
    <dgm:pt modelId="{12503588-B386-40D4-912A-343D2BD8E29A}">
      <dgm:prSet custT="1"/>
      <dgm:spPr>
        <a:solidFill>
          <a:srgbClr val="002664"/>
        </a:solidFill>
      </dgm:spPr>
      <dgm:t>
        <a:bodyPr/>
        <a:lstStyle/>
        <a:p>
          <a:r>
            <a:rPr lang="cs-CZ" sz="1400">
              <a:latin typeface="CD Fedra Pro Medium" pitchFamily="50" charset="-18"/>
            </a:rPr>
            <a:t>systém emisních povolenek EU ETS I. </a:t>
          </a:r>
          <a:endParaRPr lang="cs-CZ" sz="1400" dirty="0">
            <a:latin typeface="CD Fedra Pro Medium" pitchFamily="50" charset="-18"/>
          </a:endParaRPr>
        </a:p>
      </dgm:t>
    </dgm:pt>
    <dgm:pt modelId="{34EC21E4-894A-40EE-A11F-758D8791F27B}" type="parTrans" cxnId="{DCE1CD1B-5A75-434F-BCA1-CB78E6A16F16}">
      <dgm:prSet/>
      <dgm:spPr/>
      <dgm:t>
        <a:bodyPr/>
        <a:lstStyle/>
        <a:p>
          <a:endParaRPr lang="cs-CZ" sz="1400">
            <a:latin typeface="CD Fedra Pro Medium" pitchFamily="50" charset="-18"/>
          </a:endParaRPr>
        </a:p>
      </dgm:t>
    </dgm:pt>
    <dgm:pt modelId="{6522CFE4-E447-45BA-B18E-82327F255DB8}" type="sibTrans" cxnId="{DCE1CD1B-5A75-434F-BCA1-CB78E6A16F16}">
      <dgm:prSet/>
      <dgm:spPr>
        <a:solidFill>
          <a:srgbClr val="009EE0"/>
        </a:solidFill>
      </dgm:spPr>
      <dgm:t>
        <a:bodyPr/>
        <a:lstStyle/>
        <a:p>
          <a:endParaRPr lang="cs-CZ" sz="1400">
            <a:latin typeface="CD Fedra Pro Medium" pitchFamily="50" charset="-18"/>
          </a:endParaRPr>
        </a:p>
      </dgm:t>
    </dgm:pt>
    <dgm:pt modelId="{FAF6DC4E-BED7-49E5-810D-05BE1E1D6F14}" type="pres">
      <dgm:prSet presAssocID="{CCF4858A-E593-47C9-8061-58323F221F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7E00CF0-40F3-48E7-A077-6F38AE465B14}" type="pres">
      <dgm:prSet presAssocID="{CA90795F-B7F1-4020-9459-CA3C457C0070}" presName="gear1" presStyleLbl="node1" presStyleIdx="0" presStyleCnt="3" custLinFactNeighborX="3825" custLinFactNeighborY="452">
        <dgm:presLayoutVars>
          <dgm:chMax val="1"/>
          <dgm:bulletEnabled val="1"/>
        </dgm:presLayoutVars>
      </dgm:prSet>
      <dgm:spPr/>
    </dgm:pt>
    <dgm:pt modelId="{F6659B1C-3307-4DB4-9173-71E58379F722}" type="pres">
      <dgm:prSet presAssocID="{CA90795F-B7F1-4020-9459-CA3C457C0070}" presName="gear1srcNode" presStyleLbl="node1" presStyleIdx="0" presStyleCnt="3"/>
      <dgm:spPr/>
    </dgm:pt>
    <dgm:pt modelId="{923F61B4-DCA2-47C2-876B-BE118BEA3C3D}" type="pres">
      <dgm:prSet presAssocID="{CA90795F-B7F1-4020-9459-CA3C457C0070}" presName="gear1dstNode" presStyleLbl="node1" presStyleIdx="0" presStyleCnt="3"/>
      <dgm:spPr/>
    </dgm:pt>
    <dgm:pt modelId="{3703F6BE-0739-4A70-A853-1D5FA2252B40}" type="pres">
      <dgm:prSet presAssocID="{71513023-065E-47BE-A7BC-255EC5C7BFC5}" presName="gear2" presStyleLbl="node1" presStyleIdx="1" presStyleCnt="3" custAng="21390669" custScaleX="119832" custScaleY="119832" custLinFactNeighborX="1462" custLinFactNeighborY="1386">
        <dgm:presLayoutVars>
          <dgm:chMax val="1"/>
          <dgm:bulletEnabled val="1"/>
        </dgm:presLayoutVars>
      </dgm:prSet>
      <dgm:spPr/>
    </dgm:pt>
    <dgm:pt modelId="{D0317DB5-9D3A-4F88-891D-78448857D164}" type="pres">
      <dgm:prSet presAssocID="{71513023-065E-47BE-A7BC-255EC5C7BFC5}" presName="gear2srcNode" presStyleLbl="node1" presStyleIdx="1" presStyleCnt="3"/>
      <dgm:spPr/>
    </dgm:pt>
    <dgm:pt modelId="{03376754-A724-4274-97B1-9086146164CB}" type="pres">
      <dgm:prSet presAssocID="{71513023-065E-47BE-A7BC-255EC5C7BFC5}" presName="gear2dstNode" presStyleLbl="node1" presStyleIdx="1" presStyleCnt="3"/>
      <dgm:spPr/>
    </dgm:pt>
    <dgm:pt modelId="{3F87000E-53BD-4BC9-B3D8-E11FCD93A487}" type="pres">
      <dgm:prSet presAssocID="{12503588-B386-40D4-912A-343D2BD8E29A}" presName="gear3" presStyleLbl="node1" presStyleIdx="2" presStyleCnt="3" custLinFactNeighborX="5868" custLinFactNeighborY="-7864"/>
      <dgm:spPr/>
    </dgm:pt>
    <dgm:pt modelId="{849C1A54-A529-430F-A07C-BBB54FB311E5}" type="pres">
      <dgm:prSet presAssocID="{12503588-B386-40D4-912A-343D2BD8E29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BA80C68-380A-4A6E-B612-A670A43F51D7}" type="pres">
      <dgm:prSet presAssocID="{12503588-B386-40D4-912A-343D2BD8E29A}" presName="gear3srcNode" presStyleLbl="node1" presStyleIdx="2" presStyleCnt="3"/>
      <dgm:spPr/>
    </dgm:pt>
    <dgm:pt modelId="{F445074A-2B33-4692-AAFE-F93ACECCF24D}" type="pres">
      <dgm:prSet presAssocID="{12503588-B386-40D4-912A-343D2BD8E29A}" presName="gear3dstNode" presStyleLbl="node1" presStyleIdx="2" presStyleCnt="3"/>
      <dgm:spPr/>
    </dgm:pt>
    <dgm:pt modelId="{52ECDB99-7CAC-4DA3-974B-0FE3D1626C9D}" type="pres">
      <dgm:prSet presAssocID="{9CAC1D47-6E7F-4A13-B112-91796C3A290A}" presName="connector1" presStyleLbl="sibTrans2D1" presStyleIdx="0" presStyleCnt="3"/>
      <dgm:spPr/>
    </dgm:pt>
    <dgm:pt modelId="{474CC1EF-97E6-4B15-BF42-DF20852C8ED7}" type="pres">
      <dgm:prSet presAssocID="{64E0A36E-189A-4531-915A-BD12261BC660}" presName="connector2" presStyleLbl="sibTrans2D1" presStyleIdx="1" presStyleCnt="3" custLinFactNeighborX="-9544" custLinFactNeighborY="217"/>
      <dgm:spPr/>
    </dgm:pt>
    <dgm:pt modelId="{32AAEABE-CDAC-45B8-8972-F002D8E20A2D}" type="pres">
      <dgm:prSet presAssocID="{6522CFE4-E447-45BA-B18E-82327F255DB8}" presName="connector3" presStyleLbl="sibTrans2D1" presStyleIdx="2" presStyleCnt="3"/>
      <dgm:spPr/>
    </dgm:pt>
  </dgm:ptLst>
  <dgm:cxnLst>
    <dgm:cxn modelId="{DCE1CD1B-5A75-434F-BCA1-CB78E6A16F16}" srcId="{CCF4858A-E593-47C9-8061-58323F221FA7}" destId="{12503588-B386-40D4-912A-343D2BD8E29A}" srcOrd="2" destOrd="0" parTransId="{34EC21E4-894A-40EE-A11F-758D8791F27B}" sibTransId="{6522CFE4-E447-45BA-B18E-82327F255DB8}"/>
    <dgm:cxn modelId="{7821AA61-6232-4A2D-B922-8D847802A507}" type="presOf" srcId="{CA90795F-B7F1-4020-9459-CA3C457C0070}" destId="{67E00CF0-40F3-48E7-A077-6F38AE465B14}" srcOrd="0" destOrd="0" presId="urn:microsoft.com/office/officeart/2005/8/layout/gear1"/>
    <dgm:cxn modelId="{B12BFB66-DC8F-4BC1-8885-0649F60D7104}" srcId="{CCF4858A-E593-47C9-8061-58323F221FA7}" destId="{71513023-065E-47BE-A7BC-255EC5C7BFC5}" srcOrd="1" destOrd="0" parTransId="{056AF5B5-73E0-471C-BD31-6397CABA482E}" sibTransId="{64E0A36E-189A-4531-915A-BD12261BC660}"/>
    <dgm:cxn modelId="{0A399748-67AD-4A76-9AF3-38BB7F448D49}" type="presOf" srcId="{CA90795F-B7F1-4020-9459-CA3C457C0070}" destId="{923F61B4-DCA2-47C2-876B-BE118BEA3C3D}" srcOrd="2" destOrd="0" presId="urn:microsoft.com/office/officeart/2005/8/layout/gear1"/>
    <dgm:cxn modelId="{B63C3149-3B98-4D65-B2B8-C944CA05FCF1}" type="presOf" srcId="{CCF4858A-E593-47C9-8061-58323F221FA7}" destId="{FAF6DC4E-BED7-49E5-810D-05BE1E1D6F14}" srcOrd="0" destOrd="0" presId="urn:microsoft.com/office/officeart/2005/8/layout/gear1"/>
    <dgm:cxn modelId="{6DA0216B-6F8A-435E-A36A-8B747E3E92D9}" type="presOf" srcId="{6522CFE4-E447-45BA-B18E-82327F255DB8}" destId="{32AAEABE-CDAC-45B8-8972-F002D8E20A2D}" srcOrd="0" destOrd="0" presId="urn:microsoft.com/office/officeart/2005/8/layout/gear1"/>
    <dgm:cxn modelId="{1B9A1152-A0DE-4409-9EF6-BC39B6E3E1F3}" type="presOf" srcId="{71513023-065E-47BE-A7BC-255EC5C7BFC5}" destId="{D0317DB5-9D3A-4F88-891D-78448857D164}" srcOrd="1" destOrd="0" presId="urn:microsoft.com/office/officeart/2005/8/layout/gear1"/>
    <dgm:cxn modelId="{5DD71F72-8F0D-4453-95D1-74F5B3BCC86F}" type="presOf" srcId="{CA90795F-B7F1-4020-9459-CA3C457C0070}" destId="{F6659B1C-3307-4DB4-9173-71E58379F722}" srcOrd="1" destOrd="0" presId="urn:microsoft.com/office/officeart/2005/8/layout/gear1"/>
    <dgm:cxn modelId="{E3299877-E576-4493-B355-FAFCE37CB8A4}" type="presOf" srcId="{71513023-065E-47BE-A7BC-255EC5C7BFC5}" destId="{3703F6BE-0739-4A70-A853-1D5FA2252B40}" srcOrd="0" destOrd="0" presId="urn:microsoft.com/office/officeart/2005/8/layout/gear1"/>
    <dgm:cxn modelId="{FFF1E98B-7B4C-4453-B06A-D72D70C2D41E}" type="presOf" srcId="{64E0A36E-189A-4531-915A-BD12261BC660}" destId="{474CC1EF-97E6-4B15-BF42-DF20852C8ED7}" srcOrd="0" destOrd="0" presId="urn:microsoft.com/office/officeart/2005/8/layout/gear1"/>
    <dgm:cxn modelId="{41E5F1A4-6A55-46B6-A974-40EB9D23D12D}" type="presOf" srcId="{12503588-B386-40D4-912A-343D2BD8E29A}" destId="{CBA80C68-380A-4A6E-B612-A670A43F51D7}" srcOrd="2" destOrd="0" presId="urn:microsoft.com/office/officeart/2005/8/layout/gear1"/>
    <dgm:cxn modelId="{33A8FAA7-2AA5-433F-9652-6C1641BC3BF8}" type="presOf" srcId="{12503588-B386-40D4-912A-343D2BD8E29A}" destId="{849C1A54-A529-430F-A07C-BBB54FB311E5}" srcOrd="1" destOrd="0" presId="urn:microsoft.com/office/officeart/2005/8/layout/gear1"/>
    <dgm:cxn modelId="{2F3AB0C6-18AF-4ADC-87EF-FE91BEC5B8F6}" srcId="{CCF4858A-E593-47C9-8061-58323F221FA7}" destId="{CA90795F-B7F1-4020-9459-CA3C457C0070}" srcOrd="0" destOrd="0" parTransId="{8E0CBD1B-BBBB-4575-9E38-EDA35D6D01B4}" sibTransId="{9CAC1D47-6E7F-4A13-B112-91796C3A290A}"/>
    <dgm:cxn modelId="{39D166C9-C5A2-4DDB-9298-EF610046149B}" type="presOf" srcId="{9CAC1D47-6E7F-4A13-B112-91796C3A290A}" destId="{52ECDB99-7CAC-4DA3-974B-0FE3D1626C9D}" srcOrd="0" destOrd="0" presId="urn:microsoft.com/office/officeart/2005/8/layout/gear1"/>
    <dgm:cxn modelId="{3A9B11EE-7751-43BA-9313-282D91601ABE}" type="presOf" srcId="{12503588-B386-40D4-912A-343D2BD8E29A}" destId="{F445074A-2B33-4692-AAFE-F93ACECCF24D}" srcOrd="3" destOrd="0" presId="urn:microsoft.com/office/officeart/2005/8/layout/gear1"/>
    <dgm:cxn modelId="{2AC02EF9-52FF-4122-A782-EA8F55B7B996}" type="presOf" srcId="{12503588-B386-40D4-912A-343D2BD8E29A}" destId="{3F87000E-53BD-4BC9-B3D8-E11FCD93A487}" srcOrd="0" destOrd="0" presId="urn:microsoft.com/office/officeart/2005/8/layout/gear1"/>
    <dgm:cxn modelId="{AAE35EFE-89EB-4B2D-94D9-F5D8FF540E18}" type="presOf" srcId="{71513023-065E-47BE-A7BC-255EC5C7BFC5}" destId="{03376754-A724-4274-97B1-9086146164CB}" srcOrd="2" destOrd="0" presId="urn:microsoft.com/office/officeart/2005/8/layout/gear1"/>
    <dgm:cxn modelId="{BF63D502-7FF5-43A2-8EE7-CB7541724CAB}" type="presParOf" srcId="{FAF6DC4E-BED7-49E5-810D-05BE1E1D6F14}" destId="{67E00CF0-40F3-48E7-A077-6F38AE465B14}" srcOrd="0" destOrd="0" presId="urn:microsoft.com/office/officeart/2005/8/layout/gear1"/>
    <dgm:cxn modelId="{A9B6791F-23D0-4290-89CE-5F5667F0B973}" type="presParOf" srcId="{FAF6DC4E-BED7-49E5-810D-05BE1E1D6F14}" destId="{F6659B1C-3307-4DB4-9173-71E58379F722}" srcOrd="1" destOrd="0" presId="urn:microsoft.com/office/officeart/2005/8/layout/gear1"/>
    <dgm:cxn modelId="{6C35E56A-5AC4-4051-AB94-6AF22503F604}" type="presParOf" srcId="{FAF6DC4E-BED7-49E5-810D-05BE1E1D6F14}" destId="{923F61B4-DCA2-47C2-876B-BE118BEA3C3D}" srcOrd="2" destOrd="0" presId="urn:microsoft.com/office/officeart/2005/8/layout/gear1"/>
    <dgm:cxn modelId="{C6E192C8-6A83-4803-9326-84BD7C13EA7B}" type="presParOf" srcId="{FAF6DC4E-BED7-49E5-810D-05BE1E1D6F14}" destId="{3703F6BE-0739-4A70-A853-1D5FA2252B40}" srcOrd="3" destOrd="0" presId="urn:microsoft.com/office/officeart/2005/8/layout/gear1"/>
    <dgm:cxn modelId="{85FD39D0-8A6D-4478-8368-1DA6BAB6A93D}" type="presParOf" srcId="{FAF6DC4E-BED7-49E5-810D-05BE1E1D6F14}" destId="{D0317DB5-9D3A-4F88-891D-78448857D164}" srcOrd="4" destOrd="0" presId="urn:microsoft.com/office/officeart/2005/8/layout/gear1"/>
    <dgm:cxn modelId="{D7774B02-719F-4676-A0AE-60F75C75CF74}" type="presParOf" srcId="{FAF6DC4E-BED7-49E5-810D-05BE1E1D6F14}" destId="{03376754-A724-4274-97B1-9086146164CB}" srcOrd="5" destOrd="0" presId="urn:microsoft.com/office/officeart/2005/8/layout/gear1"/>
    <dgm:cxn modelId="{F4DB9D71-BC3F-49BD-9C6F-4FF156B9A041}" type="presParOf" srcId="{FAF6DC4E-BED7-49E5-810D-05BE1E1D6F14}" destId="{3F87000E-53BD-4BC9-B3D8-E11FCD93A487}" srcOrd="6" destOrd="0" presId="urn:microsoft.com/office/officeart/2005/8/layout/gear1"/>
    <dgm:cxn modelId="{64D95876-706A-4DE8-85F9-2E1794B22888}" type="presParOf" srcId="{FAF6DC4E-BED7-49E5-810D-05BE1E1D6F14}" destId="{849C1A54-A529-430F-A07C-BBB54FB311E5}" srcOrd="7" destOrd="0" presId="urn:microsoft.com/office/officeart/2005/8/layout/gear1"/>
    <dgm:cxn modelId="{34E1174F-56CF-4FC8-9989-65F431358E0C}" type="presParOf" srcId="{FAF6DC4E-BED7-49E5-810D-05BE1E1D6F14}" destId="{CBA80C68-380A-4A6E-B612-A670A43F51D7}" srcOrd="8" destOrd="0" presId="urn:microsoft.com/office/officeart/2005/8/layout/gear1"/>
    <dgm:cxn modelId="{07A7597C-90A4-42B4-A85A-108EA2BFC60A}" type="presParOf" srcId="{FAF6DC4E-BED7-49E5-810D-05BE1E1D6F14}" destId="{F445074A-2B33-4692-AAFE-F93ACECCF24D}" srcOrd="9" destOrd="0" presId="urn:microsoft.com/office/officeart/2005/8/layout/gear1"/>
    <dgm:cxn modelId="{04638364-A0F2-4F62-9D88-7CCF59EF0C7F}" type="presParOf" srcId="{FAF6DC4E-BED7-49E5-810D-05BE1E1D6F14}" destId="{52ECDB99-7CAC-4DA3-974B-0FE3D1626C9D}" srcOrd="10" destOrd="0" presId="urn:microsoft.com/office/officeart/2005/8/layout/gear1"/>
    <dgm:cxn modelId="{8F847101-53E2-4255-AFA0-B29DC137EB18}" type="presParOf" srcId="{FAF6DC4E-BED7-49E5-810D-05BE1E1D6F14}" destId="{474CC1EF-97E6-4B15-BF42-DF20852C8ED7}" srcOrd="11" destOrd="0" presId="urn:microsoft.com/office/officeart/2005/8/layout/gear1"/>
    <dgm:cxn modelId="{78D4C26B-C0C6-47B2-957F-D86FD39D669B}" type="presParOf" srcId="{FAF6DC4E-BED7-49E5-810D-05BE1E1D6F14}" destId="{32AAEABE-CDAC-45B8-8972-F002D8E20A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00CF0-40F3-48E7-A077-6F38AE465B14}">
      <dsp:nvSpPr>
        <dsp:cNvPr id="0" name=""/>
        <dsp:cNvSpPr/>
      </dsp:nvSpPr>
      <dsp:spPr>
        <a:xfrm>
          <a:off x="3390309" y="2038623"/>
          <a:ext cx="2491651" cy="2491651"/>
        </a:xfrm>
        <a:prstGeom prst="gear9">
          <a:avLst/>
        </a:prstGeom>
        <a:solidFill>
          <a:srgbClr val="0026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D Fedra Pro Medium" pitchFamily="50" charset="-18"/>
            </a:rPr>
            <a:t>dekarbonizace energetiky a teplárenství</a:t>
          </a:r>
        </a:p>
      </dsp:txBody>
      <dsp:txXfrm>
        <a:off x="3891242" y="2622280"/>
        <a:ext cx="1489785" cy="1280760"/>
      </dsp:txXfrm>
    </dsp:sp>
    <dsp:sp modelId="{3703F6BE-0739-4A70-A853-1D5FA2252B40}">
      <dsp:nvSpPr>
        <dsp:cNvPr id="0" name=""/>
        <dsp:cNvSpPr/>
      </dsp:nvSpPr>
      <dsp:spPr>
        <a:xfrm rot="21390669">
          <a:off x="1692119" y="1295115"/>
          <a:ext cx="2171487" cy="2171487"/>
        </a:xfrm>
        <a:prstGeom prst="gear6">
          <a:avLst/>
        </a:prstGeom>
        <a:solidFill>
          <a:srgbClr val="0026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latin typeface="CD Fedra Pro Medium" pitchFamily="50" charset="-18"/>
            </a:rPr>
            <a:t>ztráta konkurence</a:t>
          </a:r>
          <a:br>
            <a:rPr lang="cs-CZ" sz="1400" kern="1200" dirty="0">
              <a:latin typeface="CD Fedra Pro Medium" pitchFamily="50" charset="-18"/>
            </a:rPr>
          </a:br>
          <a:r>
            <a:rPr lang="cs-CZ" sz="1400" kern="1200" dirty="0">
              <a:latin typeface="CD Fedra Pro Medium" pitchFamily="50" charset="-18"/>
            </a:rPr>
            <a:t>schopnosti </a:t>
          </a:r>
        </a:p>
      </dsp:txBody>
      <dsp:txXfrm>
        <a:off x="2238797" y="1845097"/>
        <a:ext cx="1078131" cy="1071523"/>
      </dsp:txXfrm>
    </dsp:sp>
    <dsp:sp modelId="{3F87000E-53BD-4BC9-B3D8-E11FCD93A487}">
      <dsp:nvSpPr>
        <dsp:cNvPr id="0" name=""/>
        <dsp:cNvSpPr/>
      </dsp:nvSpPr>
      <dsp:spPr>
        <a:xfrm rot="20700000">
          <a:off x="2987883" y="199517"/>
          <a:ext cx="1775497" cy="1775497"/>
        </a:xfrm>
        <a:prstGeom prst="gear6">
          <a:avLst/>
        </a:prstGeom>
        <a:solidFill>
          <a:srgbClr val="0026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latin typeface="CD Fedra Pro Medium" pitchFamily="50" charset="-18"/>
            </a:rPr>
            <a:t>systém emisních povolenek EU ETS I. </a:t>
          </a:r>
          <a:endParaRPr lang="cs-CZ" sz="1400" kern="1200" dirty="0">
            <a:latin typeface="CD Fedra Pro Medium" pitchFamily="50" charset="-18"/>
          </a:endParaRPr>
        </a:p>
      </dsp:txBody>
      <dsp:txXfrm rot="-20700000">
        <a:off x="3377302" y="588935"/>
        <a:ext cx="996660" cy="996660"/>
      </dsp:txXfrm>
    </dsp:sp>
    <dsp:sp modelId="{52ECDB99-7CAC-4DA3-974B-0FE3D1626C9D}">
      <dsp:nvSpPr>
        <dsp:cNvPr id="0" name=""/>
        <dsp:cNvSpPr/>
      </dsp:nvSpPr>
      <dsp:spPr>
        <a:xfrm>
          <a:off x="3107114" y="1660530"/>
          <a:ext cx="3189313" cy="3189313"/>
        </a:xfrm>
        <a:prstGeom prst="circularArrow">
          <a:avLst>
            <a:gd name="adj1" fmla="val 4688"/>
            <a:gd name="adj2" fmla="val 299029"/>
            <a:gd name="adj3" fmla="val 2523662"/>
            <a:gd name="adj4" fmla="val 15845223"/>
            <a:gd name="adj5" fmla="val 5469"/>
          </a:avLst>
        </a:prstGeom>
        <a:solidFill>
          <a:srgbClr val="009EE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4CC1EF-97E6-4B15-BF42-DF20852C8ED7}">
      <dsp:nvSpPr>
        <dsp:cNvPr id="0" name=""/>
        <dsp:cNvSpPr/>
      </dsp:nvSpPr>
      <dsp:spPr>
        <a:xfrm>
          <a:off x="1303237" y="1052323"/>
          <a:ext cx="2317235" cy="23172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9EE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AAEABE-CDAC-45B8-8972-F002D8E20A2D}">
      <dsp:nvSpPr>
        <dsp:cNvPr id="0" name=""/>
        <dsp:cNvSpPr/>
      </dsp:nvSpPr>
      <dsp:spPr>
        <a:xfrm>
          <a:off x="2449591" y="-190825"/>
          <a:ext cx="2498446" cy="24984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9EE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A05E5-67D9-4A5C-892B-1D3DAB23C84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59D40-4530-454F-8C54-5F5175CFA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751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8D93B-C287-408D-BEF7-D499D42D456C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18F2-1158-415B-AF34-21E1CB2B1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6D0CF-0610-4475-B7B6-19205A839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0F75ED-7923-4E5F-B8C5-38BC9513F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2702B8-6B42-4704-91A1-1CB1E63C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368E3F-6FC2-4A91-8A93-FF91CE19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0BADF-A51B-4748-AB06-ED991D80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98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54E16-3AA1-4D30-AA24-689C0BBA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89A5FF-3D03-4F5D-B8EE-DEE2EAA2F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0FC7D-25EF-421B-ADA9-D3504711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4C261A-90D5-48D4-AB87-006FBD30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253350-250C-4C18-9425-EA89ACBC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50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6FD4C1-566F-496D-84F3-E8B918E3A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670764-12B7-4067-A0CE-B4FACD15B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A1C58C-D211-4E6B-B161-00DD53E4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8B5A1F-6179-4A3F-AF9F-BF906DE9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7A32F4-C3D8-4D51-8132-F05EED06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6D0CF-0610-4475-B7B6-19205A839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0F75ED-7923-4E5F-B8C5-38BC9513F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2702B8-6B42-4704-91A1-1CB1E63C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368E3F-6FC2-4A91-8A93-FF91CE19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0BADF-A51B-4748-AB06-ED991D80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1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AAAF4-5320-4752-8436-CEB9EAD1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EEABA-AD01-45F0-9ACA-83A9F527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04B11D-A96B-4D09-BDA8-6BEBF62F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159C83-B10D-4E0E-B146-EC60BF1C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981CC1-6364-4EE4-9DB6-88A93F27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3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EFC37-CFA0-46A1-A4C6-041A8892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B5A977-092D-4480-9399-B0B8E4A4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204F10-4C8F-4912-A0EC-FD18A01E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1B30CE-4358-401D-8583-1DF523D1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35268-229D-4914-96D5-1A58F0FA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C5ACD-52C4-49D6-A686-7F8B13E9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455E4-5B27-4B3A-9F4E-1B9100EE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3FB4EC-23D2-42B2-AD5D-4B8AF143C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CD9721-92A5-49A5-B906-85CBF6B1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CBD19B-E14E-4917-86FC-AAF3E430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B97CAF-E5FA-435A-A766-07934D4A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2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ED2AB-E88E-4E95-A573-086490D7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6B75C9-DAF8-4475-A5FA-82C281E9D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8064B4-2778-4080-9D86-FC6F9F9D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FCB6A0-A945-433A-9E9A-613F1A0F3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9CD039-62FA-4362-BFA4-7B03AB970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6F4231-B328-4A7D-97B9-9D6410E0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AE12A4-BCBC-4463-BB2A-283416F3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D5E9D0-407C-467B-9623-AC7CD0E0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D0DC4-1648-4F27-980A-A618500E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F6407A-98D2-427D-B32D-9AE66A8A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7E0882-A7D9-477B-9BB9-03EC9747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B61DB5-00CF-40E9-ACF9-B2B9C750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7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23E168-FAD3-4DEF-B0FD-A4288112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F22EAA-FAD2-4288-83C3-7E0B03B3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585AA2-4A96-4862-B436-05AF654C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26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DEE26-5F83-4C5C-AA62-E6BD92A8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2139C-C437-436D-A48C-839CD870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C597FB-39A7-4DFF-BF26-81B8AD83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1D453-5CE6-4C59-B5ED-75A8AB2D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BE53E-C887-422D-9850-0E9D9CC0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EC4747-56FC-44DC-AB95-8C9C3BB8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6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AAAF4-5320-4752-8436-CEB9EAD1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EEABA-AD01-45F0-9ACA-83A9F527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04B11D-A96B-4D09-BDA8-6BEBF62F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159C83-B10D-4E0E-B146-EC60BF1C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981CC1-6364-4EE4-9DB6-88A93F27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5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6E908-218C-41E6-9EAC-3DA3523D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C86415-CABF-44E5-B2F3-CF207B202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03EB0D-0816-4A7B-9489-760F0134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0D243-EDDF-467A-89BE-82CD990E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A50BF2-5E6B-49D4-BBFB-0F54D141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5319F6-0BF5-459C-AEDD-40F45A0C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0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54E16-3AA1-4D30-AA24-689C0BBA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89A5FF-3D03-4F5D-B8EE-DEE2EAA2F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0FC7D-25EF-421B-ADA9-D3504711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4C261A-90D5-48D4-AB87-006FBD30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253350-250C-4C18-9425-EA89ACBC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6FD4C1-566F-496D-84F3-E8B918E3A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670764-12B7-4067-A0CE-B4FACD15B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A1C58C-D211-4E6B-B161-00DD53E4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8B5A1F-6179-4A3F-AF9F-BF906DE9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7A32F4-C3D8-4D51-8132-F05EED06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EFC37-CFA0-46A1-A4C6-041A8892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B5A977-092D-4480-9399-B0B8E4A4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204F10-4C8F-4912-A0EC-FD18A01E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1B30CE-4358-401D-8583-1DF523D1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35268-229D-4914-96D5-1A58F0FA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1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C5ACD-52C4-49D6-A686-7F8B13E9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455E4-5B27-4B3A-9F4E-1B9100EE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3FB4EC-23D2-42B2-AD5D-4B8AF143C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CD9721-92A5-49A5-B906-85CBF6B1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CBD19B-E14E-4917-86FC-AAF3E430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B97CAF-E5FA-435A-A766-07934D4A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6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ED2AB-E88E-4E95-A573-086490D7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6B75C9-DAF8-4475-A5FA-82C281E9D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8064B4-2778-4080-9D86-FC6F9F9D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FCB6A0-A945-433A-9E9A-613F1A0F3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9CD039-62FA-4362-BFA4-7B03AB970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6F4231-B328-4A7D-97B9-9D6410E0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AE12A4-BCBC-4463-BB2A-283416F3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D5E9D0-407C-467B-9623-AC7CD0E0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D0DC4-1648-4F27-980A-A618500E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F6407A-98D2-427D-B32D-9AE66A8A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7E0882-A7D9-477B-9BB9-03EC9747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B61DB5-00CF-40E9-ACF9-B2B9C750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03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23E168-FAD3-4DEF-B0FD-A4288112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F22EAA-FAD2-4288-83C3-7E0B03B3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585AA2-4A96-4862-B436-05AF654C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28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DEE26-5F83-4C5C-AA62-E6BD92A8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2139C-C437-436D-A48C-839CD870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C597FB-39A7-4DFF-BF26-81B8AD83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1D453-5CE6-4C59-B5ED-75A8AB2D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BE53E-C887-422D-9850-0E9D9CC0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EC4747-56FC-44DC-AB95-8C9C3BB8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5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6E908-218C-41E6-9EAC-3DA3523D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C86415-CABF-44E5-B2F3-CF207B202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03EB0D-0816-4A7B-9489-760F0134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0D243-EDDF-467A-89BE-82CD990E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A50BF2-5E6B-49D4-BBFB-0F54D141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5319F6-0BF5-459C-AEDD-40F45A0C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2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5D76C2-B0E9-4BA1-BD91-EA7ADA38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624747-2206-4FA2-9BC4-455A80F9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D1B07C-10A7-4EA1-A7B2-8A1BE451A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8579-F35A-4230-87E6-78526C0737F2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026FDE-64D4-4107-8E2D-2800585DF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A9BAAB-2BBB-49DD-95FD-A78EA3FEC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DDAD-CBE1-4BD5-B1E9-42DDEB3BF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5D76C2-B0E9-4BA1-BD91-EA7ADA38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624747-2206-4FA2-9BC4-455A80F9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D1B07C-10A7-4EA1-A7B2-8A1BE451A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8579-F35A-4230-87E6-78526C0737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026FDE-64D4-4107-8E2D-2800585DF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A9BAAB-2BBB-49DD-95FD-A78EA3FEC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DDAD-CBE1-4BD5-B1E9-42DDEB3BFA5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5.svg"/><Relationship Id="rId9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osoúhelník 14">
            <a:extLst>
              <a:ext uri="{FF2B5EF4-FFF2-40B4-BE49-F238E27FC236}">
                <a16:creationId xmlns:a16="http://schemas.microsoft.com/office/drawing/2014/main" id="{07B7C8FA-45E7-82C5-5004-8C959D51ACE2}"/>
              </a:ext>
            </a:extLst>
          </p:cNvPr>
          <p:cNvSpPr>
            <a:spLocks/>
          </p:cNvSpPr>
          <p:nvPr/>
        </p:nvSpPr>
        <p:spPr>
          <a:xfrm>
            <a:off x="197667" y="5565631"/>
            <a:ext cx="11796666" cy="1139314"/>
          </a:xfrm>
          <a:prstGeom prst="parallelogram">
            <a:avLst>
              <a:gd name="adj" fmla="val 13555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009FDA"/>
              </a:highlight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9" y="58862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 descr="Obsah obrázku design&#10;&#10;Popis byl vytvořen automaticky">
            <a:extLst>
              <a:ext uri="{FF2B5EF4-FFF2-40B4-BE49-F238E27FC236}">
                <a16:creationId xmlns:a16="http://schemas.microsoft.com/office/drawing/2014/main" id="{4BAE23CF-3279-BD7B-B974-7CD8E4BA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11" y="-1"/>
            <a:ext cx="3950289" cy="1522933"/>
          </a:xfrm>
          <a:prstGeom prst="rect">
            <a:avLst/>
          </a:prstGeom>
        </p:spPr>
      </p:pic>
      <p:pic>
        <p:nvPicPr>
          <p:cNvPr id="16" name="Obrázek 15" descr="Obsah obrázku design&#10;&#10;Popis byl vytvořen automaticky">
            <a:extLst>
              <a:ext uri="{FF2B5EF4-FFF2-40B4-BE49-F238E27FC236}">
                <a16:creationId xmlns:a16="http://schemas.microsoft.com/office/drawing/2014/main" id="{CB48E805-5B7A-A178-79BB-840E22245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0289" cy="1522933"/>
          </a:xfrm>
          <a:prstGeom prst="rect">
            <a:avLst/>
          </a:prstGeom>
        </p:spPr>
      </p:pic>
      <p:pic>
        <p:nvPicPr>
          <p:cNvPr id="17" name="Obrázek 16" descr="Obsah obrázku design&#10;&#10;Popis byl vytvořen automaticky">
            <a:extLst>
              <a:ext uri="{FF2B5EF4-FFF2-40B4-BE49-F238E27FC236}">
                <a16:creationId xmlns:a16="http://schemas.microsoft.com/office/drawing/2014/main" id="{41BAD6E5-3EAD-1AA3-F1EC-79F123F20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89" y="0"/>
            <a:ext cx="3950289" cy="1522933"/>
          </a:xfrm>
          <a:prstGeom prst="rect">
            <a:avLst/>
          </a:prstGeom>
        </p:spPr>
      </p:pic>
      <p:sp>
        <p:nvSpPr>
          <p:cNvPr id="9" name="Kosoúhelník 8">
            <a:extLst>
              <a:ext uri="{FF2B5EF4-FFF2-40B4-BE49-F238E27FC236}">
                <a16:creationId xmlns:a16="http://schemas.microsoft.com/office/drawing/2014/main" id="{2B800749-CD73-F3A4-22EE-69492AF0A63A}"/>
              </a:ext>
            </a:extLst>
          </p:cNvPr>
          <p:cNvSpPr/>
          <p:nvPr/>
        </p:nvSpPr>
        <p:spPr>
          <a:xfrm>
            <a:off x="3558491" y="141458"/>
            <a:ext cx="522398" cy="493007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08590620-CFBF-007F-D04A-CE40075DD502}"/>
              </a:ext>
            </a:extLst>
          </p:cNvPr>
          <p:cNvSpPr/>
          <p:nvPr/>
        </p:nvSpPr>
        <p:spPr>
          <a:xfrm>
            <a:off x="7412765" y="141458"/>
            <a:ext cx="522398" cy="493007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Kosoúhelník 19">
            <a:extLst>
              <a:ext uri="{FF2B5EF4-FFF2-40B4-BE49-F238E27FC236}">
                <a16:creationId xmlns:a16="http://schemas.microsoft.com/office/drawing/2014/main" id="{9699D25A-04C8-B5B9-0083-F56035D8A442}"/>
              </a:ext>
            </a:extLst>
          </p:cNvPr>
          <p:cNvSpPr/>
          <p:nvPr/>
        </p:nvSpPr>
        <p:spPr>
          <a:xfrm>
            <a:off x="7980512" y="761465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Kosoúhelník 20">
            <a:extLst>
              <a:ext uri="{FF2B5EF4-FFF2-40B4-BE49-F238E27FC236}">
                <a16:creationId xmlns:a16="http://schemas.microsoft.com/office/drawing/2014/main" id="{5A248FF5-9FED-AA88-19C8-D40A0E0C2EC0}"/>
              </a:ext>
            </a:extLst>
          </p:cNvPr>
          <p:cNvSpPr/>
          <p:nvPr/>
        </p:nvSpPr>
        <p:spPr>
          <a:xfrm>
            <a:off x="3836494" y="858932"/>
            <a:ext cx="241889" cy="246503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Kosoúhelník 21">
            <a:extLst>
              <a:ext uri="{FF2B5EF4-FFF2-40B4-BE49-F238E27FC236}">
                <a16:creationId xmlns:a16="http://schemas.microsoft.com/office/drawing/2014/main" id="{B0846238-CF34-ABF9-0976-0E2165D50B42}"/>
              </a:ext>
            </a:extLst>
          </p:cNvPr>
          <p:cNvSpPr/>
          <p:nvPr/>
        </p:nvSpPr>
        <p:spPr>
          <a:xfrm>
            <a:off x="8403788" y="5727405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Kosoúhelník 22">
            <a:extLst>
              <a:ext uri="{FF2B5EF4-FFF2-40B4-BE49-F238E27FC236}">
                <a16:creationId xmlns:a16="http://schemas.microsoft.com/office/drawing/2014/main" id="{A0644693-4B10-E6F2-DE33-361AAFF9EFC1}"/>
              </a:ext>
            </a:extLst>
          </p:cNvPr>
          <p:cNvSpPr/>
          <p:nvPr/>
        </p:nvSpPr>
        <p:spPr>
          <a:xfrm>
            <a:off x="10250797" y="6058835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Kosoúhelník 23">
            <a:extLst>
              <a:ext uri="{FF2B5EF4-FFF2-40B4-BE49-F238E27FC236}">
                <a16:creationId xmlns:a16="http://schemas.microsoft.com/office/drawing/2014/main" id="{0AE31102-A10E-ADB0-828C-01F48AEC4436}"/>
              </a:ext>
            </a:extLst>
          </p:cNvPr>
          <p:cNvSpPr/>
          <p:nvPr/>
        </p:nvSpPr>
        <p:spPr>
          <a:xfrm>
            <a:off x="9810122" y="5829217"/>
            <a:ext cx="275749" cy="229618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Kosoúhelník 24">
            <a:extLst>
              <a:ext uri="{FF2B5EF4-FFF2-40B4-BE49-F238E27FC236}">
                <a16:creationId xmlns:a16="http://schemas.microsoft.com/office/drawing/2014/main" id="{C1478F4D-C657-05E0-E085-099E7045A26C}"/>
              </a:ext>
            </a:extLst>
          </p:cNvPr>
          <p:cNvSpPr/>
          <p:nvPr/>
        </p:nvSpPr>
        <p:spPr>
          <a:xfrm>
            <a:off x="9460226" y="6321020"/>
            <a:ext cx="263030" cy="230662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Kosoúhelník 25">
            <a:extLst>
              <a:ext uri="{FF2B5EF4-FFF2-40B4-BE49-F238E27FC236}">
                <a16:creationId xmlns:a16="http://schemas.microsoft.com/office/drawing/2014/main" id="{0CC47E6A-FA94-7CCF-D0CC-F34E8ED5EE73}"/>
              </a:ext>
            </a:extLst>
          </p:cNvPr>
          <p:cNvSpPr/>
          <p:nvPr/>
        </p:nvSpPr>
        <p:spPr>
          <a:xfrm>
            <a:off x="8899376" y="6112185"/>
            <a:ext cx="263030" cy="218152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Kosoúhelník 26">
            <a:extLst>
              <a:ext uri="{FF2B5EF4-FFF2-40B4-BE49-F238E27FC236}">
                <a16:creationId xmlns:a16="http://schemas.microsoft.com/office/drawing/2014/main" id="{25754689-E83D-D647-FE11-086508CE85B8}"/>
              </a:ext>
            </a:extLst>
          </p:cNvPr>
          <p:cNvSpPr/>
          <p:nvPr/>
        </p:nvSpPr>
        <p:spPr>
          <a:xfrm>
            <a:off x="10874946" y="6207712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Kosoúhelník 27">
            <a:extLst>
              <a:ext uri="{FF2B5EF4-FFF2-40B4-BE49-F238E27FC236}">
                <a16:creationId xmlns:a16="http://schemas.microsoft.com/office/drawing/2014/main" id="{8866F566-690A-BE96-A5C6-F598CFCD8DF4}"/>
              </a:ext>
            </a:extLst>
          </p:cNvPr>
          <p:cNvSpPr/>
          <p:nvPr/>
        </p:nvSpPr>
        <p:spPr>
          <a:xfrm>
            <a:off x="11408728" y="5928148"/>
            <a:ext cx="267525" cy="246484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DAE43C2-3870-3459-236C-A84EF402A7F9}"/>
              </a:ext>
            </a:extLst>
          </p:cNvPr>
          <p:cNvSpPr txBox="1"/>
          <p:nvPr/>
        </p:nvSpPr>
        <p:spPr>
          <a:xfrm>
            <a:off x="1381949" y="2134624"/>
            <a:ext cx="9086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009FDA"/>
                </a:solidFill>
                <a:latin typeface="CD Fedra Pro Bold" panose="02000803050000020004" pitchFamily="50" charset="-18"/>
                <a:cs typeface="Times New Roman" panose="02020603050405020304" pitchFamily="18" charset="0"/>
              </a:rPr>
              <a:t>Železnice jako barometr evropského průmyslu </a:t>
            </a:r>
          </a:p>
        </p:txBody>
      </p:sp>
      <p:sp>
        <p:nvSpPr>
          <p:cNvPr id="18" name="Kosoúhelník 17">
            <a:extLst>
              <a:ext uri="{FF2B5EF4-FFF2-40B4-BE49-F238E27FC236}">
                <a16:creationId xmlns:a16="http://schemas.microsoft.com/office/drawing/2014/main" id="{44306FB8-A64F-6374-AD6A-AF3E6878CCAE}"/>
              </a:ext>
            </a:extLst>
          </p:cNvPr>
          <p:cNvSpPr/>
          <p:nvPr/>
        </p:nvSpPr>
        <p:spPr>
          <a:xfrm>
            <a:off x="8122232" y="6191133"/>
            <a:ext cx="396357" cy="343970"/>
          </a:xfrm>
          <a:prstGeom prst="parallelogram">
            <a:avLst>
              <a:gd name="adj" fmla="val 18014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Kosoúhelník 28">
            <a:extLst>
              <a:ext uri="{FF2B5EF4-FFF2-40B4-BE49-F238E27FC236}">
                <a16:creationId xmlns:a16="http://schemas.microsoft.com/office/drawing/2014/main" id="{A39DE39C-E8AC-4484-1727-D4874340D0B9}"/>
              </a:ext>
            </a:extLst>
          </p:cNvPr>
          <p:cNvSpPr/>
          <p:nvPr/>
        </p:nvSpPr>
        <p:spPr>
          <a:xfrm>
            <a:off x="9092866" y="5846278"/>
            <a:ext cx="396357" cy="343970"/>
          </a:xfrm>
          <a:prstGeom prst="parallelogram">
            <a:avLst>
              <a:gd name="adj" fmla="val 18014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Kosoúhelník 29">
            <a:extLst>
              <a:ext uri="{FF2B5EF4-FFF2-40B4-BE49-F238E27FC236}">
                <a16:creationId xmlns:a16="http://schemas.microsoft.com/office/drawing/2014/main" id="{1A69C865-4294-84AE-AE37-569BBB530D6E}"/>
              </a:ext>
            </a:extLst>
          </p:cNvPr>
          <p:cNvSpPr/>
          <p:nvPr/>
        </p:nvSpPr>
        <p:spPr>
          <a:xfrm>
            <a:off x="10018676" y="6207712"/>
            <a:ext cx="396357" cy="343970"/>
          </a:xfrm>
          <a:prstGeom prst="parallelogram">
            <a:avLst>
              <a:gd name="adj" fmla="val 18014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Kosoúhelník 30">
            <a:extLst>
              <a:ext uri="{FF2B5EF4-FFF2-40B4-BE49-F238E27FC236}">
                <a16:creationId xmlns:a16="http://schemas.microsoft.com/office/drawing/2014/main" id="{5D6EDA8F-8274-9A7A-0165-C0C8047260AE}"/>
              </a:ext>
            </a:extLst>
          </p:cNvPr>
          <p:cNvSpPr/>
          <p:nvPr/>
        </p:nvSpPr>
        <p:spPr>
          <a:xfrm>
            <a:off x="10892469" y="5721841"/>
            <a:ext cx="396357" cy="343970"/>
          </a:xfrm>
          <a:prstGeom prst="parallelogram">
            <a:avLst>
              <a:gd name="adj" fmla="val 18014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AC87E87-25CD-6D25-FD0F-B23D535B6D52}"/>
              </a:ext>
            </a:extLst>
          </p:cNvPr>
          <p:cNvSpPr txBox="1"/>
          <p:nvPr/>
        </p:nvSpPr>
        <p:spPr>
          <a:xfrm>
            <a:off x="1664542" y="4434425"/>
            <a:ext cx="8172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9FDA"/>
                </a:solidFill>
                <a:latin typeface="CD Fedra Pro Medium" pitchFamily="50" charset="-18"/>
                <a:cs typeface="Times New Roman" panose="02020603050405020304" pitchFamily="18" charset="0"/>
              </a:rPr>
              <a:t>Ing. Tomáš Tóth</a:t>
            </a:r>
          </a:p>
          <a:p>
            <a:pPr algn="ctr"/>
            <a:r>
              <a:rPr lang="cs-CZ" sz="2800" dirty="0">
                <a:solidFill>
                  <a:srgbClr val="009FDA"/>
                </a:solidFill>
                <a:latin typeface="CD Fedra Pro Medium" pitchFamily="50" charset="-18"/>
                <a:cs typeface="Times New Roman" panose="02020603050405020304" pitchFamily="18" charset="0"/>
              </a:rPr>
              <a:t>předseda představenstva ČD Cargo, a.s.</a:t>
            </a:r>
          </a:p>
        </p:txBody>
      </p:sp>
    </p:spTree>
    <p:extLst>
      <p:ext uri="{BB962C8B-B14F-4D97-AF65-F5344CB8AC3E}">
        <p14:creationId xmlns:p14="http://schemas.microsoft.com/office/powerpoint/2010/main" val="14858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Doprava 21. století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7" y="292164"/>
            <a:ext cx="681643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10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5609E4-73C6-3387-5C62-310F1C7B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8" y="1404354"/>
            <a:ext cx="3661094" cy="18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1374A6-E565-FBA3-E6AA-4B7CA5F5C61D}"/>
              </a:ext>
            </a:extLst>
          </p:cNvPr>
          <p:cNvSpPr txBox="1"/>
          <p:nvPr/>
        </p:nvSpPr>
        <p:spPr>
          <a:xfrm>
            <a:off x="4810238" y="1565425"/>
            <a:ext cx="6977965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valitní, spolehlivá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Udržitelná mobilita bez kongescí na silniční infrastruktuře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Energeticky efektivní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Kooperace dopravních módů</a:t>
            </a:r>
            <a:endParaRPr lang="cs-CZ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A8D695-A957-E3E2-6308-8DDA957BDE60}"/>
              </a:ext>
            </a:extLst>
          </p:cNvPr>
          <p:cNvSpPr txBox="1"/>
          <p:nvPr/>
        </p:nvSpPr>
        <p:spPr>
          <a:xfrm>
            <a:off x="4810238" y="4068445"/>
            <a:ext cx="7017277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Předvídatelné podnikatelské prostředí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Kapacitní silniční i železniční infrastrukturu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Elektrizaci železničních tratí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míst pro </a:t>
            </a:r>
            <a:r>
              <a:rPr lang="cs-CZ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-shift vč. napojení na city Logistiku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Legislativní podpora cirkulární ekonomiky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D527320-52F8-984B-DAE9-4033B0D4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6" y="4392973"/>
            <a:ext cx="3826510" cy="14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ruční vstup 1">
            <a:extLst>
              <a:ext uri="{FF2B5EF4-FFF2-40B4-BE49-F238E27FC236}">
                <a16:creationId xmlns:a16="http://schemas.microsoft.com/office/drawing/2014/main" id="{7ED9B5EB-C341-39B4-782A-862380E706E6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5601163" y="-21314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7" y="122211"/>
            <a:ext cx="5519417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784" y="323972"/>
            <a:ext cx="6258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11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Obsah obrázku design&#10;&#10;Popis byl vytvořen automaticky">
            <a:extLst>
              <a:ext uri="{FF2B5EF4-FFF2-40B4-BE49-F238E27FC236}">
                <a16:creationId xmlns:a16="http://schemas.microsoft.com/office/drawing/2014/main" id="{24575158-D142-6458-CB4F-6664402F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96" y="-3326"/>
            <a:ext cx="2602820" cy="1003451"/>
          </a:xfrm>
          <a:prstGeom prst="rect">
            <a:avLst/>
          </a:prstGeom>
        </p:spPr>
      </p:pic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730980" y="201793"/>
            <a:ext cx="42710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+mj-lt"/>
              </a:rPr>
              <a:t>Kontakty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CC4308-05EF-8C2A-DAD5-64D77AF4F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501" y="1485900"/>
            <a:ext cx="6191250" cy="3886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65352A-273D-EE56-D0CF-3054D0B5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068" y="5857875"/>
            <a:ext cx="77343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Proč jsme barometrem?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2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8C5829D-1D45-F28F-F1D1-6490EF7C72F8}"/>
              </a:ext>
            </a:extLst>
          </p:cNvPr>
          <p:cNvSpPr txBox="1">
            <a:spLocks/>
          </p:cNvSpPr>
          <p:nvPr/>
        </p:nvSpPr>
        <p:spPr>
          <a:xfrm>
            <a:off x="551936" y="1260389"/>
            <a:ext cx="5263978" cy="5000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cs-CZ" sz="2400" kern="1200" dirty="0">
                <a:solidFill>
                  <a:srgbClr val="002664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Font typeface="Wingdings" panose="05000000000000000000" pitchFamily="2" charset="2"/>
              <a:buChar char="§"/>
              <a:defRPr lang="cs-CZ" sz="20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SzPct val="80000"/>
              <a:buFont typeface="Courier New" panose="02070309020205020404" pitchFamily="49" charset="0"/>
              <a:buChar char="o"/>
              <a:defRPr lang="cs-CZ" sz="18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Železnice kopíruje průmysl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→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Klesající výroba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=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 klesající přepravy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Klíčový hráč pro evropskou ekonomiku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→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Přivážíme suroviny, odvážíme hotové produkty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Přepravní objemy jako indikátor současného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a budoucího vývoje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CD Fedra Pro Medium" pitchFamily="50" charset="-18"/>
              <a:ea typeface="+mn-ea"/>
              <a:cs typeface="+mn-cs"/>
            </a:endParaRPr>
          </a:p>
        </p:txBody>
      </p:sp>
      <p:pic>
        <p:nvPicPr>
          <p:cNvPr id="11" name="Obrázek 10" descr="Obsah obrázku venku, obloha, trať, železnice&#10;&#10;Popis byl vytvořen automaticky">
            <a:extLst>
              <a:ext uri="{FF2B5EF4-FFF2-40B4-BE49-F238E27FC236}">
                <a16:creationId xmlns:a16="http://schemas.microsoft.com/office/drawing/2014/main" id="{2B2698AD-B562-1477-3F3C-59D16746D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978" y="1342964"/>
            <a:ext cx="5958211" cy="368993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FB77626-0661-C168-EB3B-3CA2B22EFE06}"/>
              </a:ext>
            </a:extLst>
          </p:cNvPr>
          <p:cNvSpPr txBox="1"/>
          <p:nvPr/>
        </p:nvSpPr>
        <p:spPr>
          <a:xfrm>
            <a:off x="3662661" y="5525020"/>
            <a:ext cx="569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→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Pokles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=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 varovný signál pro hospodářství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5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613088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9179694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864707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10154346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62968" y="198711"/>
            <a:ext cx="66240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Průmysl v krizi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3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04C6A2-D2B7-BC4A-508D-96E451B2AA45}"/>
              </a:ext>
            </a:extLst>
          </p:cNvPr>
          <p:cNvSpPr txBox="1">
            <a:spLocks/>
          </p:cNvSpPr>
          <p:nvPr/>
        </p:nvSpPr>
        <p:spPr>
          <a:xfrm>
            <a:off x="623414" y="1174267"/>
            <a:ext cx="11037888" cy="4975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cs-CZ" sz="2400" kern="1200" dirty="0">
                <a:solidFill>
                  <a:srgbClr val="002664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Font typeface="Wingdings" panose="05000000000000000000" pitchFamily="2" charset="2"/>
              <a:buChar char="§"/>
              <a:defRPr lang="cs-CZ" sz="20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Pct val="90000"/>
              <a:buFont typeface="Courier New" panose="02070309020205020404" pitchFamily="49" charset="0"/>
              <a:buChar char="o"/>
              <a:defRPr lang="cs-CZ" sz="1600" kern="120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Mezi lety 2022 a 2024…</a:t>
            </a:r>
          </a:p>
          <a:p>
            <a:pPr marL="803275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Podíl fosilních paliv ve výrobě el. energie v EU klesl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o 25,6 %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(zdroj: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Ember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)</a:t>
            </a:r>
          </a:p>
          <a:p>
            <a:pPr marL="803275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Výroba surové oceli v EU poklesla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o 4,8 %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(zdroj: Ocelářská unie)</a:t>
            </a:r>
          </a:p>
          <a:p>
            <a:pPr marL="803275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Chemická výroba poklesla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o 12,3 %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(zdroj: CEFIC) </a:t>
            </a:r>
          </a:p>
          <a:p>
            <a:pPr marL="803275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Stavebnictví stagnuje, méně přeprav cementu a kameniva</a:t>
            </a:r>
          </a:p>
          <a:p>
            <a:pPr marL="803275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Automotive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Book" panose="02000000000000000000" pitchFamily="50" charset="-18"/>
                <a:ea typeface="+mn-ea"/>
                <a:cs typeface="+mn-cs"/>
              </a:rPr>
              <a:t> v nejistotě, problémy v Německu, nízký zájem o elektromobily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CD Fedra Pro Book" panose="020000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CD Fedra Pro Book" panose="02000000000000000000" pitchFamily="50" charset="-18"/>
              <a:ea typeface="+mn-ea"/>
              <a:cs typeface="+mn-cs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22B6584-07CD-66E4-01F0-AA505FA17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848578"/>
              </p:ext>
            </p:extLst>
          </p:nvPr>
        </p:nvGraphicFramePr>
        <p:xfrm>
          <a:off x="1126750" y="4177669"/>
          <a:ext cx="7982080" cy="252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7343CF-78D9-FDAD-17D0-34B8C918CA9C}"/>
              </a:ext>
            </a:extLst>
          </p:cNvPr>
          <p:cNvSpPr txBox="1">
            <a:spLocks/>
          </p:cNvSpPr>
          <p:nvPr/>
        </p:nvSpPr>
        <p:spPr>
          <a:xfrm>
            <a:off x="11162269" y="6362793"/>
            <a:ext cx="857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74B72-5EB1-41F2-B2EC-B4AC3F67188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D Fedra Pro Medium" pitchFamily="50" charset="-18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C88CA7C-9758-595D-7CAA-B16131371E18}"/>
              </a:ext>
            </a:extLst>
          </p:cNvPr>
          <p:cNvSpPr txBox="1"/>
          <p:nvPr/>
        </p:nvSpPr>
        <p:spPr>
          <a:xfrm>
            <a:off x="659916" y="6422640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100" dirty="0">
                <a:solidFill>
                  <a:srgbClr val="E8E8E8">
                    <a:lumMod val="50000"/>
                  </a:srgbClr>
                </a:solidFill>
                <a:latin typeface="Aptos" panose="02110004020202020204"/>
              </a:rPr>
              <a:t>Zdroj: </a:t>
            </a:r>
            <a:r>
              <a:rPr lang="cs-CZ" sz="1100" dirty="0" err="1">
                <a:solidFill>
                  <a:srgbClr val="E8E8E8">
                    <a:lumMod val="50000"/>
                  </a:srgbClr>
                </a:solidFill>
                <a:latin typeface="Aptos" panose="02110004020202020204"/>
              </a:rPr>
              <a:t>Eurostat</a:t>
            </a:r>
            <a:r>
              <a:rPr lang="cs-CZ" sz="1100" dirty="0">
                <a:solidFill>
                  <a:srgbClr val="E8E8E8">
                    <a:lumMod val="50000"/>
                  </a:srgbClr>
                </a:solidFill>
                <a:latin typeface="Aptos" panose="02110004020202020204"/>
              </a:rPr>
              <a:t>, ČSÚ, EK</a:t>
            </a:r>
          </a:p>
        </p:txBody>
      </p:sp>
      <p:pic>
        <p:nvPicPr>
          <p:cNvPr id="11" name="Grafický objekt 10" descr="Vysoké napětí obrys">
            <a:extLst>
              <a:ext uri="{FF2B5EF4-FFF2-40B4-BE49-F238E27FC236}">
                <a16:creationId xmlns:a16="http://schemas.microsoft.com/office/drawing/2014/main" id="{3CE6DDC7-E093-B1E4-B039-CC9C97C3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166" y="1675727"/>
            <a:ext cx="432000" cy="432000"/>
          </a:xfrm>
          <a:prstGeom prst="rect">
            <a:avLst/>
          </a:prstGeom>
        </p:spPr>
      </p:pic>
      <p:pic>
        <p:nvPicPr>
          <p:cNvPr id="16" name="Grafický objekt 15" descr="Těžební nástroje obrys">
            <a:extLst>
              <a:ext uri="{FF2B5EF4-FFF2-40B4-BE49-F238E27FC236}">
                <a16:creationId xmlns:a16="http://schemas.microsoft.com/office/drawing/2014/main" id="{8CEAFACF-ECA0-ED7C-9356-81E3BD2BD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166" y="2248332"/>
            <a:ext cx="432000" cy="432000"/>
          </a:xfrm>
          <a:prstGeom prst="rect">
            <a:avLst/>
          </a:prstGeom>
        </p:spPr>
      </p:pic>
      <p:pic>
        <p:nvPicPr>
          <p:cNvPr id="18" name="Grafický objekt 17" descr="Láhev na vodu obrys">
            <a:extLst>
              <a:ext uri="{FF2B5EF4-FFF2-40B4-BE49-F238E27FC236}">
                <a16:creationId xmlns:a16="http://schemas.microsoft.com/office/drawing/2014/main" id="{8604D991-ABEE-D234-CD88-876E0446E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166" y="2701971"/>
            <a:ext cx="432000" cy="432000"/>
          </a:xfrm>
          <a:prstGeom prst="rect">
            <a:avLst/>
          </a:prstGeom>
        </p:spPr>
      </p:pic>
      <p:pic>
        <p:nvPicPr>
          <p:cNvPr id="20" name="Grafický objekt 19" descr="Jeřáb obrys">
            <a:extLst>
              <a:ext uri="{FF2B5EF4-FFF2-40B4-BE49-F238E27FC236}">
                <a16:creationId xmlns:a16="http://schemas.microsoft.com/office/drawing/2014/main" id="{9842BAC7-EA6B-4AEF-E288-C479C32599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166" y="3155610"/>
            <a:ext cx="432000" cy="432000"/>
          </a:xfrm>
          <a:prstGeom prst="rect">
            <a:avLst/>
          </a:prstGeom>
        </p:spPr>
      </p:pic>
      <p:pic>
        <p:nvPicPr>
          <p:cNvPr id="23" name="Grafický objekt 22" descr="Auto obrys">
            <a:extLst>
              <a:ext uri="{FF2B5EF4-FFF2-40B4-BE49-F238E27FC236}">
                <a16:creationId xmlns:a16="http://schemas.microsoft.com/office/drawing/2014/main" id="{3C62472C-D747-DF72-31F5-966328B6EF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166" y="3676938"/>
            <a:ext cx="432000" cy="432000"/>
          </a:xfrm>
          <a:prstGeom prst="rect">
            <a:avLst/>
          </a:prstGeom>
        </p:spPr>
      </p:pic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FBC4AAA4-129F-FEB3-476C-17F41EFA7E64}"/>
              </a:ext>
            </a:extLst>
          </p:cNvPr>
          <p:cNvSpPr/>
          <p:nvPr/>
        </p:nvSpPr>
        <p:spPr>
          <a:xfrm>
            <a:off x="8743361" y="1862647"/>
            <a:ext cx="432000" cy="2091699"/>
          </a:xfrm>
          <a:prstGeom prst="rightBrace">
            <a:avLst>
              <a:gd name="adj1" fmla="val 32756"/>
              <a:gd name="adj2" fmla="val 50000"/>
            </a:avLst>
          </a:prstGeom>
          <a:noFill/>
          <a:ln w="28575" cap="flat" cmpd="sng" algn="ctr">
            <a:solidFill>
              <a:srgbClr val="009EE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Kosoúhelník 24">
            <a:extLst>
              <a:ext uri="{FF2B5EF4-FFF2-40B4-BE49-F238E27FC236}">
                <a16:creationId xmlns:a16="http://schemas.microsoft.com/office/drawing/2014/main" id="{386F282A-1A07-08BC-9BA4-EC95B8FE2BF3}"/>
              </a:ext>
            </a:extLst>
          </p:cNvPr>
          <p:cNvSpPr/>
          <p:nvPr/>
        </p:nvSpPr>
        <p:spPr>
          <a:xfrm>
            <a:off x="9607340" y="2046319"/>
            <a:ext cx="2197955" cy="1846619"/>
          </a:xfrm>
          <a:prstGeom prst="parallelogram">
            <a:avLst>
              <a:gd name="adj" fmla="val 14969"/>
            </a:avLst>
          </a:prstGeom>
          <a:solidFill>
            <a:srgbClr val="00266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Objemy přeprav na evropských železnicích padají</a:t>
            </a:r>
          </a:p>
        </p:txBody>
      </p:sp>
      <p:sp>
        <p:nvSpPr>
          <p:cNvPr id="26" name="Vývojový diagram: ruční vstup 25">
            <a:extLst>
              <a:ext uri="{FF2B5EF4-FFF2-40B4-BE49-F238E27FC236}">
                <a16:creationId xmlns:a16="http://schemas.microsoft.com/office/drawing/2014/main" id="{99052DF4-66AD-E015-EF8C-C33B4716FDB6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0C9BE45-C8CB-B422-8A19-B5D88AA617D0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8EB2195D-DF99-8EC6-7D4B-7325FB93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5DE50407-2A39-7422-792F-EF1D63CCDF39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Průmysl v krizi</a:t>
            </a:r>
          </a:p>
        </p:txBody>
      </p:sp>
    </p:spTree>
    <p:extLst>
      <p:ext uri="{BB962C8B-B14F-4D97-AF65-F5344CB8AC3E}">
        <p14:creationId xmlns:p14="http://schemas.microsoft.com/office/powerpoint/2010/main" val="31663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Dopad na železnici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4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821E6C2-DEFC-BC5B-EB38-764A907BD3E1}"/>
              </a:ext>
            </a:extLst>
          </p:cNvPr>
          <p:cNvSpPr txBox="1">
            <a:spLocks/>
          </p:cNvSpPr>
          <p:nvPr/>
        </p:nvSpPr>
        <p:spPr>
          <a:xfrm>
            <a:off x="600405" y="2146625"/>
            <a:ext cx="3943459" cy="4160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cs-CZ" sz="2400" kern="1200" dirty="0">
                <a:solidFill>
                  <a:srgbClr val="002664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Font typeface="Wingdings" panose="05000000000000000000" pitchFamily="2" charset="2"/>
              <a:buChar char="§"/>
              <a:defRPr lang="cs-CZ" sz="20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SzPct val="80000"/>
              <a:buFont typeface="Courier New" panose="02070309020205020404" pitchFamily="49" charset="0"/>
              <a:buChar char="o"/>
              <a:defRPr lang="cs-CZ" sz="18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Výkonnost železniční nákladní dopravy  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 v EU v roce 2023 klesla o 4,9 %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To znamená návrat na úroveň roku 2016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Ze 24 zemí EU, které reportují data,  hlásí pokles 22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Největší propady v EU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(v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abs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. číslech) za rok 2023:</a:t>
            </a:r>
          </a:p>
          <a:p>
            <a:pPr marR="0" lvl="1" fontAlgn="auto">
              <a:spcBef>
                <a:spcPts val="0"/>
              </a:spcBef>
              <a:spcAft>
                <a:spcPts val="400"/>
              </a:spcAft>
              <a:buSzTx/>
              <a:tabLst/>
              <a:defRPr/>
            </a:pPr>
            <a:r>
              <a:rPr lang="cs-CZ" sz="1400" dirty="0"/>
              <a:t>Německo -22 mil. tun</a:t>
            </a:r>
          </a:p>
          <a:p>
            <a:pPr marR="0" lvl="1" fontAlgn="auto">
              <a:spcBef>
                <a:spcPts val="0"/>
              </a:spcBef>
              <a:spcAft>
                <a:spcPts val="400"/>
              </a:spcAft>
              <a:buSzTx/>
              <a:tabLst/>
              <a:defRPr/>
            </a:pPr>
            <a:r>
              <a:rPr lang="cs-CZ" sz="1400" dirty="0"/>
              <a:t>Francie -13 mil tun</a:t>
            </a:r>
          </a:p>
          <a:p>
            <a:pPr marR="0" lvl="1" fontAlgn="auto">
              <a:spcBef>
                <a:spcPts val="0"/>
              </a:spcBef>
              <a:spcAft>
                <a:spcPts val="400"/>
              </a:spcAft>
              <a:buSzTx/>
              <a:tabLst/>
              <a:defRPr/>
            </a:pPr>
            <a:r>
              <a:rPr lang="cs-CZ" sz="1400" dirty="0"/>
              <a:t>Rakousko -11 mil. tun</a:t>
            </a:r>
          </a:p>
          <a:p>
            <a:pPr marR="0" lvl="1" fontAlgn="auto">
              <a:spcBef>
                <a:spcPts val="0"/>
              </a:spcBef>
              <a:spcAft>
                <a:spcPts val="400"/>
              </a:spcAft>
              <a:buSzTx/>
              <a:tabLst/>
              <a:defRPr/>
            </a:pPr>
            <a:endParaRPr lang="cs-CZ" sz="1400" dirty="0"/>
          </a:p>
          <a:p>
            <a:pPr>
              <a:spcBef>
                <a:spcPts val="0"/>
              </a:spcBef>
              <a:spcAft>
                <a:spcPts val="400"/>
              </a:spcAft>
              <a:defRPr/>
            </a:pPr>
            <a:r>
              <a:rPr lang="cs-CZ" sz="1800" b="1" dirty="0"/>
              <a:t>Kritická situace většiny velkých žel. nákladních dopravců v EU. </a:t>
            </a:r>
          </a:p>
        </p:txBody>
      </p:sp>
      <p:pic>
        <p:nvPicPr>
          <p:cNvPr id="16" name="Obrázek 15" descr="Obsah obrázku vlajka, hvězda, Elektricky modrá, Výrazná modrá&#10;&#10;Popis byl vytvořen automaticky">
            <a:extLst>
              <a:ext uri="{FF2B5EF4-FFF2-40B4-BE49-F238E27FC236}">
                <a16:creationId xmlns:a16="http://schemas.microsoft.com/office/drawing/2014/main" id="{71C1E2B6-1A3B-2FC2-44A3-D362FE6EC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6" y="1160497"/>
            <a:ext cx="1097578" cy="729536"/>
          </a:xfrm>
          <a:prstGeom prst="rect">
            <a:avLst/>
          </a:prstGeom>
        </p:spPr>
      </p:pic>
      <p:pic>
        <p:nvPicPr>
          <p:cNvPr id="20" name="Obrázek 19" descr="Obsah obrázku vlajka, Grafika, design&#10;&#10;Popis byl vytvořen automaticky">
            <a:extLst>
              <a:ext uri="{FF2B5EF4-FFF2-40B4-BE49-F238E27FC236}">
                <a16:creationId xmlns:a16="http://schemas.microsoft.com/office/drawing/2014/main" id="{9A3DA86A-E6F5-AE66-8F8A-BF368EB80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57" y="1160498"/>
            <a:ext cx="1101185" cy="7295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59BDE855-6F3F-EF22-478C-B4319F49C17F}"/>
              </a:ext>
            </a:extLst>
          </p:cNvPr>
          <p:cNvGrpSpPr/>
          <p:nvPr/>
        </p:nvGrpSpPr>
        <p:grpSpPr>
          <a:xfrm>
            <a:off x="5366657" y="2127324"/>
            <a:ext cx="6190809" cy="3330001"/>
            <a:chOff x="5833241" y="1881352"/>
            <a:chExt cx="5963692" cy="2957824"/>
          </a:xfrm>
        </p:grpSpPr>
        <p:graphicFrame>
          <p:nvGraphicFramePr>
            <p:cNvPr id="24" name="Graf 23">
              <a:extLst>
                <a:ext uri="{FF2B5EF4-FFF2-40B4-BE49-F238E27FC236}">
                  <a16:creationId xmlns:a16="http://schemas.microsoft.com/office/drawing/2014/main" id="{8262BEE5-3675-FEEF-3831-D75C9954A25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1609122"/>
                </p:ext>
              </p:extLst>
            </p:nvPr>
          </p:nvGraphicFramePr>
          <p:xfrm>
            <a:off x="5833241" y="1881352"/>
            <a:ext cx="5963692" cy="2957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A7FD150C-E601-BFF1-F6C9-71D6FC99E372}"/>
                </a:ext>
              </a:extLst>
            </p:cNvPr>
            <p:cNvSpPr txBox="1"/>
            <p:nvPr/>
          </p:nvSpPr>
          <p:spPr>
            <a:xfrm>
              <a:off x="9899980" y="3372286"/>
              <a:ext cx="1694698" cy="231791"/>
            </a:xfrm>
            <a:prstGeom prst="rect">
              <a:avLst/>
            </a:prstGeom>
            <a:solidFill>
              <a:srgbClr val="009FD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CD Fedra Pro Medium" pitchFamily="50" charset="-18"/>
                </a:rPr>
                <a:t>15 911 </a:t>
              </a:r>
              <a:r>
                <a:rPr lang="cs-CZ" sz="1200" dirty="0" err="1">
                  <a:solidFill>
                    <a:schemeClr val="bg1"/>
                  </a:solidFill>
                  <a:latin typeface="CD Fedra Pro Medium" pitchFamily="50" charset="-18"/>
                </a:rPr>
                <a:t>hrtkm</a:t>
              </a:r>
              <a:r>
                <a:rPr lang="cs-CZ" sz="1200" dirty="0">
                  <a:solidFill>
                    <a:schemeClr val="bg1"/>
                  </a:solidFill>
                  <a:latin typeface="CD Fedra Pro Medium" pitchFamily="50" charset="-18"/>
                </a:rPr>
                <a:t> (-9 %)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A71ECA38-0720-E3CC-FD49-5C6DB8B2BC8C}"/>
                </a:ext>
              </a:extLst>
            </p:cNvPr>
            <p:cNvSpPr txBox="1"/>
            <p:nvPr/>
          </p:nvSpPr>
          <p:spPr>
            <a:xfrm>
              <a:off x="9899979" y="2488320"/>
              <a:ext cx="1694699" cy="231791"/>
            </a:xfrm>
            <a:prstGeom prst="rect">
              <a:avLst/>
            </a:prstGeom>
            <a:solidFill>
              <a:srgbClr val="00266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CD Fedra Pro Medium" pitchFamily="50" charset="-18"/>
                </a:rPr>
                <a:t>31 213 </a:t>
              </a:r>
              <a:r>
                <a:rPr lang="cs-CZ" sz="1200" dirty="0" err="1">
                  <a:solidFill>
                    <a:schemeClr val="bg1"/>
                  </a:solidFill>
                  <a:latin typeface="CD Fedra Pro Medium" pitchFamily="50" charset="-18"/>
                </a:rPr>
                <a:t>hrtkm</a:t>
              </a:r>
              <a:r>
                <a:rPr lang="cs-CZ" sz="1200" dirty="0">
                  <a:solidFill>
                    <a:schemeClr val="bg1"/>
                  </a:solidFill>
                  <a:latin typeface="CD Fedra Pro Medium" pitchFamily="50" charset="-18"/>
                </a:rPr>
                <a:t>  (-2,5 %)</a:t>
              </a:r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DEBEF7-2E5E-A8C5-C57A-4AC305228417}"/>
              </a:ext>
            </a:extLst>
          </p:cNvPr>
          <p:cNvSpPr txBox="1"/>
          <p:nvPr/>
        </p:nvSpPr>
        <p:spPr>
          <a:xfrm>
            <a:off x="4938992" y="5584724"/>
            <a:ext cx="3809056" cy="850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228600">
              <a:lnSpc>
                <a:spcPct val="120000"/>
              </a:lnSpc>
              <a:buClr>
                <a:srgbClr val="009EE0"/>
              </a:buClr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srgbClr val="002664"/>
                </a:solidFill>
                <a:latin typeface="CD Fedra Pro Book" panose="02000000000000000000" pitchFamily="50" charset="-18"/>
              </a:rPr>
              <a:t>Mezi roky 22 a 23 poklesl výkonů od 9 %</a:t>
            </a:r>
          </a:p>
          <a:p>
            <a:pPr marL="685800" lvl="1" indent="-228600">
              <a:lnSpc>
                <a:spcPct val="120000"/>
              </a:lnSpc>
              <a:buClr>
                <a:srgbClr val="009EE0"/>
              </a:buClr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srgbClr val="002664"/>
                </a:solidFill>
                <a:latin typeface="CD Fedra Pro Book" panose="02000000000000000000" pitchFamily="50" charset="-18"/>
              </a:rPr>
              <a:t>V roce 2024 o dalších 2,5 %</a:t>
            </a:r>
          </a:p>
          <a:p>
            <a:pPr marL="685800" lvl="1" indent="-228600">
              <a:lnSpc>
                <a:spcPct val="120000"/>
              </a:lnSpc>
              <a:buClr>
                <a:srgbClr val="009EE0"/>
              </a:buClr>
              <a:buFont typeface="Wingdings" panose="05000000000000000000" pitchFamily="2" charset="2"/>
              <a:buChar char="§"/>
              <a:defRPr/>
            </a:pPr>
            <a:r>
              <a:rPr lang="cs-CZ" sz="1400" dirty="0">
                <a:solidFill>
                  <a:srgbClr val="002664"/>
                </a:solidFill>
                <a:latin typeface="CD Fedra Pro Book" panose="02000000000000000000" pitchFamily="50" charset="-18"/>
              </a:rPr>
              <a:t>První dva měsíce 2025 o 8%</a:t>
            </a:r>
          </a:p>
        </p:txBody>
      </p:sp>
    </p:spTree>
    <p:extLst>
      <p:ext uri="{BB962C8B-B14F-4D97-AF65-F5344CB8AC3E}">
        <p14:creationId xmlns:p14="http://schemas.microsoft.com/office/powerpoint/2010/main" val="27888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Příčiny propadu objemů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5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841A088C-BAFC-D7F0-133F-C8C6355474FE}"/>
              </a:ext>
            </a:extLst>
          </p:cNvPr>
          <p:cNvSpPr txBox="1">
            <a:spLocks/>
          </p:cNvSpPr>
          <p:nvPr/>
        </p:nvSpPr>
        <p:spPr>
          <a:xfrm>
            <a:off x="1389184" y="1252539"/>
            <a:ext cx="10201153" cy="2765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cs-CZ" sz="2400" kern="1200" dirty="0">
                <a:solidFill>
                  <a:srgbClr val="002664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Font typeface="Wingdings" panose="05000000000000000000" pitchFamily="2" charset="2"/>
              <a:buChar char="§"/>
              <a:defRPr lang="cs-CZ" sz="20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Pct val="90000"/>
              <a:buFont typeface="Courier New" panose="02070309020205020404" pitchFamily="49" charset="0"/>
              <a:buChar char="o"/>
              <a:defRPr lang="cs-CZ" sz="1600" kern="120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CD Fedra Pro Book" panose="02000000000000000000" pitchFamily="50" charset="-18"/>
              </a:rPr>
              <a:t>Hospodářské zpomalení v Evropě a vysoká inflace</a:t>
            </a:r>
          </a:p>
          <a:p>
            <a:r>
              <a:rPr lang="cs-CZ" sz="2000" dirty="0">
                <a:latin typeface="CD Fedra Pro Book" panose="02000000000000000000" pitchFamily="50" charset="-18"/>
              </a:rPr>
              <a:t>Útlum průmyslové produkce i stavebnictví</a:t>
            </a:r>
          </a:p>
          <a:p>
            <a:r>
              <a:rPr lang="cs-CZ" sz="2000" dirty="0">
                <a:latin typeface="CD Fedra Pro Book" panose="02000000000000000000" pitchFamily="50" charset="-18"/>
              </a:rPr>
              <a:t>Snížení konkurenceschopnosti kvůli vysoké ceně elektřiny </a:t>
            </a:r>
          </a:p>
          <a:p>
            <a:r>
              <a:rPr lang="cs-CZ" sz="2000" dirty="0">
                <a:latin typeface="CD Fedra Pro Book" panose="02000000000000000000" pitchFamily="50" charset="-18"/>
              </a:rPr>
              <a:t>Ústup od uhlí a pokles jeho přeprav</a:t>
            </a:r>
          </a:p>
          <a:p>
            <a:r>
              <a:rPr lang="cs-CZ" sz="2000" dirty="0">
                <a:latin typeface="CD Fedra Pro Book" panose="02000000000000000000" pitchFamily="50" charset="-18"/>
              </a:rPr>
              <a:t>Zmenšování zásilek – spotřební zboží (globalizace trhu, e-</a:t>
            </a:r>
            <a:r>
              <a:rPr lang="cs-CZ" sz="2000" dirty="0" err="1">
                <a:latin typeface="CD Fedra Pro Book" panose="02000000000000000000" pitchFamily="50" charset="-18"/>
              </a:rPr>
              <a:t>commerce</a:t>
            </a:r>
            <a:r>
              <a:rPr lang="cs-CZ" sz="2000" dirty="0">
                <a:latin typeface="CD Fedra Pro Book" panose="02000000000000000000" pitchFamily="50" charset="-18"/>
              </a:rPr>
              <a:t>)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8AA92ED7-20AA-5551-815A-988C34A33A27}"/>
              </a:ext>
            </a:extLst>
          </p:cNvPr>
          <p:cNvSpPr txBox="1">
            <a:spLocks/>
          </p:cNvSpPr>
          <p:nvPr/>
        </p:nvSpPr>
        <p:spPr>
          <a:xfrm>
            <a:off x="11162269" y="6362793"/>
            <a:ext cx="857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74B72-5EB1-41F2-B2EC-B4AC3F67188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D Fedra Pro Medium" pitchFamily="50" charset="-18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545E5F-1F55-CCE1-41B1-2A06FD327DA2}"/>
              </a:ext>
            </a:extLst>
          </p:cNvPr>
          <p:cNvSpPr txBox="1"/>
          <p:nvPr/>
        </p:nvSpPr>
        <p:spPr>
          <a:xfrm>
            <a:off x="982541" y="4009495"/>
            <a:ext cx="3636352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2664"/>
                </a:solidFill>
                <a:latin typeface="CD Fedra Pro Medium" pitchFamily="50" charset="-18"/>
              </a:rPr>
              <a:t>Výsledek:</a:t>
            </a:r>
            <a:br>
              <a:rPr lang="cs-CZ" sz="2400" dirty="0">
                <a:solidFill>
                  <a:srgbClr val="002664"/>
                </a:solidFill>
                <a:latin typeface="CD Fedra Pro Medium" pitchFamily="50" charset="-18"/>
              </a:rPr>
            </a:br>
            <a:r>
              <a:rPr lang="cs-CZ" dirty="0">
                <a:solidFill>
                  <a:srgbClr val="002664"/>
                </a:solidFill>
                <a:latin typeface="CD Fedra Pro Book" panose="02000000000000000000" pitchFamily="50" charset="-18"/>
              </a:rPr>
              <a:t>Setrvalý klesající trend železniční dopravy napříč EU</a:t>
            </a:r>
            <a:endParaRPr lang="cs-CZ" sz="2400" dirty="0">
              <a:solidFill>
                <a:srgbClr val="002664"/>
              </a:solidFill>
              <a:latin typeface="CD Fedra Pro Book" panose="02000000000000000000" pitchFamily="50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6E0A39-8ED4-D788-F96A-7D76AB421199}"/>
              </a:ext>
            </a:extLst>
          </p:cNvPr>
          <p:cNvSpPr txBox="1"/>
          <p:nvPr/>
        </p:nvSpPr>
        <p:spPr>
          <a:xfrm>
            <a:off x="6096000" y="4009494"/>
            <a:ext cx="4972050" cy="117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2664"/>
                </a:solidFill>
                <a:latin typeface="CD Fedra Pro Medium" pitchFamily="50" charset="-18"/>
              </a:rPr>
              <a:t>Cíl Green </a:t>
            </a:r>
            <a:r>
              <a:rPr lang="cs-CZ" sz="2400" dirty="0" err="1">
                <a:solidFill>
                  <a:srgbClr val="002664"/>
                </a:solidFill>
                <a:latin typeface="CD Fedra Pro Medium" pitchFamily="50" charset="-18"/>
              </a:rPr>
              <a:t>Deal</a:t>
            </a:r>
            <a:r>
              <a:rPr lang="cs-CZ" sz="2400" dirty="0">
                <a:solidFill>
                  <a:srgbClr val="002664"/>
                </a:solidFill>
                <a:latin typeface="CD Fedra Pro Medium" pitchFamily="50" charset="-18"/>
              </a:rPr>
              <a:t>:</a:t>
            </a:r>
            <a:br>
              <a:rPr lang="cs-CZ" sz="2400" dirty="0">
                <a:solidFill>
                  <a:srgbClr val="002664"/>
                </a:solidFill>
                <a:latin typeface="CD Fedra Pro Medium" pitchFamily="50" charset="-18"/>
              </a:rPr>
            </a:br>
            <a:r>
              <a:rPr lang="cs-CZ" dirty="0">
                <a:solidFill>
                  <a:srgbClr val="002664"/>
                </a:solidFill>
                <a:latin typeface="CD Fedra Pro Book" panose="02000000000000000000" pitchFamily="50" charset="-18"/>
              </a:rPr>
              <a:t>Postupný růst objemu železniční nákladní dopravy na dvojnásobek do roku 2050 </a:t>
            </a:r>
            <a:endParaRPr lang="cs-CZ" sz="2400" dirty="0">
              <a:solidFill>
                <a:srgbClr val="002664"/>
              </a:solidFill>
              <a:latin typeface="CD Fedra Pro Book" panose="02000000000000000000" pitchFamily="50" charset="-18"/>
            </a:endParaRPr>
          </a:p>
        </p:txBody>
      </p:sp>
      <p:pic>
        <p:nvPicPr>
          <p:cNvPr id="11" name="Grafický objekt 10" descr="Palec dolů obrys">
            <a:extLst>
              <a:ext uri="{FF2B5EF4-FFF2-40B4-BE49-F238E27FC236}">
                <a16:creationId xmlns:a16="http://schemas.microsoft.com/office/drawing/2014/main" id="{79E370EB-43AE-2F58-1E6A-97A90B2E3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900" y="1335086"/>
            <a:ext cx="459543" cy="459543"/>
          </a:xfrm>
          <a:prstGeom prst="rect">
            <a:avLst/>
          </a:prstGeom>
        </p:spPr>
      </p:pic>
      <p:pic>
        <p:nvPicPr>
          <p:cNvPr id="15" name="Grafický objekt 14" descr="Palec dolů obrys">
            <a:extLst>
              <a:ext uri="{FF2B5EF4-FFF2-40B4-BE49-F238E27FC236}">
                <a16:creationId xmlns:a16="http://schemas.microsoft.com/office/drawing/2014/main" id="{0A20ABBB-0008-2D1C-9F9D-F7D787370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900" y="1827611"/>
            <a:ext cx="459543" cy="459543"/>
          </a:xfrm>
          <a:prstGeom prst="rect">
            <a:avLst/>
          </a:prstGeom>
        </p:spPr>
      </p:pic>
      <p:pic>
        <p:nvPicPr>
          <p:cNvPr id="16" name="Grafický objekt 15" descr="Palec dolů obrys">
            <a:extLst>
              <a:ext uri="{FF2B5EF4-FFF2-40B4-BE49-F238E27FC236}">
                <a16:creationId xmlns:a16="http://schemas.microsoft.com/office/drawing/2014/main" id="{17A3C5F2-951E-CE6D-886D-B5AB9780D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900" y="2320136"/>
            <a:ext cx="459543" cy="459543"/>
          </a:xfrm>
          <a:prstGeom prst="rect">
            <a:avLst/>
          </a:prstGeom>
        </p:spPr>
      </p:pic>
      <p:pic>
        <p:nvPicPr>
          <p:cNvPr id="18" name="Grafický objekt 17" descr="Palec dolů obrys">
            <a:extLst>
              <a:ext uri="{FF2B5EF4-FFF2-40B4-BE49-F238E27FC236}">
                <a16:creationId xmlns:a16="http://schemas.microsoft.com/office/drawing/2014/main" id="{27A826BD-30CA-78F6-A639-8D82AD43B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900" y="2812661"/>
            <a:ext cx="459543" cy="459543"/>
          </a:xfrm>
          <a:prstGeom prst="rect">
            <a:avLst/>
          </a:prstGeom>
        </p:spPr>
      </p:pic>
      <p:pic>
        <p:nvPicPr>
          <p:cNvPr id="20" name="Grafický objekt 19" descr="Palec dolů obrys">
            <a:extLst>
              <a:ext uri="{FF2B5EF4-FFF2-40B4-BE49-F238E27FC236}">
                <a16:creationId xmlns:a16="http://schemas.microsoft.com/office/drawing/2014/main" id="{088AC2FE-9191-FA64-B6CF-099A682B6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900" y="3305186"/>
            <a:ext cx="459543" cy="459543"/>
          </a:xfrm>
          <a:prstGeom prst="rect">
            <a:avLst/>
          </a:prstGeom>
        </p:spPr>
      </p:pic>
      <p:sp>
        <p:nvSpPr>
          <p:cNvPr id="23" name="Šipka: zahnutá nahoru 22">
            <a:extLst>
              <a:ext uri="{FF2B5EF4-FFF2-40B4-BE49-F238E27FC236}">
                <a16:creationId xmlns:a16="http://schemas.microsoft.com/office/drawing/2014/main" id="{A2125DB7-CE37-C8CC-FD12-606ACAEBE2FE}"/>
              </a:ext>
            </a:extLst>
          </p:cNvPr>
          <p:cNvSpPr/>
          <p:nvPr/>
        </p:nvSpPr>
        <p:spPr>
          <a:xfrm>
            <a:off x="3020786" y="5370601"/>
            <a:ext cx="5411665" cy="1107831"/>
          </a:xfrm>
          <a:prstGeom prst="curvedUpArrow">
            <a:avLst>
              <a:gd name="adj1" fmla="val 53348"/>
              <a:gd name="adj2" fmla="val 111257"/>
              <a:gd name="adj3" fmla="val 33163"/>
            </a:avLst>
          </a:prstGeom>
          <a:gradFill flip="none" rotWithShape="1">
            <a:gsLst>
              <a:gs pos="0">
                <a:srgbClr val="C00000"/>
              </a:gs>
              <a:gs pos="55000">
                <a:sysClr val="window" lastClr="FFFFFF"/>
              </a:gs>
              <a:gs pos="100000">
                <a:srgbClr val="4EA72E"/>
              </a:gs>
            </a:gsLst>
            <a:lin ang="0" scaled="0"/>
            <a:tileRect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Grafický objekt 23" descr="Odznak, otazník obrys">
            <a:extLst>
              <a:ext uri="{FF2B5EF4-FFF2-40B4-BE49-F238E27FC236}">
                <a16:creationId xmlns:a16="http://schemas.microsoft.com/office/drawing/2014/main" id="{7B5281D7-5E08-DA75-880A-1D86468C4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9418" y="54673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err="1">
                <a:solidFill>
                  <a:schemeClr val="bg1"/>
                </a:solidFill>
                <a:latin typeface="CD Fedra Pro Bold" panose="02000803050000020004" pitchFamily="50" charset="-18"/>
              </a:rPr>
              <a:t>Modal</a:t>
            </a:r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 shift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6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pic>
        <p:nvPicPr>
          <p:cNvPr id="9" name="Obrázek 8" descr="Obsah obrázku Písmo, Grafika, text, logo&#10;&#10;Popis byl vytvořen automaticky">
            <a:extLst>
              <a:ext uri="{FF2B5EF4-FFF2-40B4-BE49-F238E27FC236}">
                <a16:creationId xmlns:a16="http://schemas.microsoft.com/office/drawing/2014/main" id="{FD8171B0-06BE-D6CD-1C03-960A28CEF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02" y="1491375"/>
            <a:ext cx="4733166" cy="47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Představa vs. realita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7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D39B1E84-21D0-53F7-0004-8917843F0B99}"/>
              </a:ext>
            </a:extLst>
          </p:cNvPr>
          <p:cNvSpPr txBox="1">
            <a:spLocks/>
          </p:cNvSpPr>
          <p:nvPr/>
        </p:nvSpPr>
        <p:spPr>
          <a:xfrm>
            <a:off x="552450" y="1252539"/>
            <a:ext cx="11037888" cy="637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cs-CZ" sz="2400" kern="1200" dirty="0">
                <a:solidFill>
                  <a:srgbClr val="002664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Font typeface="Wingdings" panose="05000000000000000000" pitchFamily="2" charset="2"/>
              <a:buChar char="§"/>
              <a:defRPr lang="cs-CZ" sz="20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9FDA"/>
              </a:buClr>
              <a:buSzPct val="90000"/>
              <a:buFont typeface="Courier New" panose="02070309020205020404" pitchFamily="49" charset="0"/>
              <a:buChar char="o"/>
              <a:defRPr lang="cs-CZ" sz="1600" kern="120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Dvojitý faul Green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Deal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t> vůči nám: 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98662BCF-067E-F6B5-9E8B-BE0A6B17B3DD}"/>
              </a:ext>
            </a:extLst>
          </p:cNvPr>
          <p:cNvSpPr txBox="1">
            <a:spLocks/>
          </p:cNvSpPr>
          <p:nvPr/>
        </p:nvSpPr>
        <p:spPr>
          <a:xfrm>
            <a:off x="11162269" y="6362793"/>
            <a:ext cx="857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74B72-5EB1-41F2-B2EC-B4AC3F67188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D Fedra Pro Medium" pitchFamily="50" charset="-18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CEBD27-56BB-BCC0-B1DB-CCD6E4F3F0FC}"/>
              </a:ext>
            </a:extLst>
          </p:cNvPr>
          <p:cNvSpPr txBox="1"/>
          <p:nvPr/>
        </p:nvSpPr>
        <p:spPr>
          <a:xfrm>
            <a:off x="345220" y="3797537"/>
            <a:ext cx="5288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9EE0"/>
                </a:solidFill>
                <a:latin typeface="CD Fedra Pro Medium" pitchFamily="50" charset="-18"/>
              </a:rPr>
              <a:t>Od roku 2022 stoupla cena elektřiny pro železnici o </a:t>
            </a:r>
            <a:r>
              <a:rPr lang="cs-CZ" sz="2000" dirty="0">
                <a:solidFill>
                  <a:srgbClr val="002664"/>
                </a:solidFill>
                <a:latin typeface="CD Fedra Pro Medium" pitchFamily="50" charset="-18"/>
              </a:rPr>
              <a:t>více než 70 %</a:t>
            </a:r>
          </a:p>
          <a:p>
            <a:pPr algn="ctr"/>
            <a:endParaRPr lang="cs-CZ" sz="2000" dirty="0">
              <a:solidFill>
                <a:srgbClr val="009EE0"/>
              </a:solidFill>
              <a:latin typeface="CD Fedra Pro Medium" pitchFamily="50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3FAB007-96D5-A1B6-02A2-3867CA67593F}"/>
              </a:ext>
            </a:extLst>
          </p:cNvPr>
          <p:cNvSpPr txBox="1"/>
          <p:nvPr/>
        </p:nvSpPr>
        <p:spPr>
          <a:xfrm>
            <a:off x="496765" y="2765176"/>
            <a:ext cx="2282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2664"/>
                </a:solidFill>
                <a:latin typeface="CD Fedra Pro Bold" panose="02000803050000020004" pitchFamily="50" charset="-18"/>
              </a:rPr>
              <a:t>POKLESY přeprav</a:t>
            </a:r>
          </a:p>
          <a:p>
            <a:pPr algn="ctr"/>
            <a:r>
              <a:rPr lang="cs-CZ" dirty="0">
                <a:solidFill>
                  <a:srgbClr val="002664"/>
                </a:solidFill>
                <a:latin typeface="CD Fedra Pro Book" panose="02000000000000000000" pitchFamily="50" charset="-18"/>
              </a:rPr>
              <a:t>klíčových komodit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0215F3-4910-9736-249C-04B1F47FB688}"/>
              </a:ext>
            </a:extLst>
          </p:cNvPr>
          <p:cNvSpPr txBox="1"/>
          <p:nvPr/>
        </p:nvSpPr>
        <p:spPr>
          <a:xfrm>
            <a:off x="2779407" y="2765176"/>
            <a:ext cx="2539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2664"/>
                </a:solidFill>
                <a:latin typeface="CD Fedra Pro Bold" panose="02000803050000020004" pitchFamily="50" charset="-18"/>
              </a:rPr>
              <a:t>RŮST nákladů</a:t>
            </a:r>
          </a:p>
          <a:p>
            <a:pPr algn="ctr"/>
            <a:r>
              <a:rPr lang="cs-CZ" dirty="0">
                <a:solidFill>
                  <a:srgbClr val="002664"/>
                </a:solidFill>
                <a:latin typeface="CD Fedra Pro Book" panose="02000000000000000000" pitchFamily="50" charset="-18"/>
              </a:rPr>
              <a:t>vysoké ceny elektřiny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B4F206A-7E42-7440-B7C0-064D3ACECFA8}"/>
              </a:ext>
            </a:extLst>
          </p:cNvPr>
          <p:cNvSpPr txBox="1"/>
          <p:nvPr/>
        </p:nvSpPr>
        <p:spPr>
          <a:xfrm>
            <a:off x="955125" y="5199230"/>
            <a:ext cx="6586904" cy="1015663"/>
          </a:xfrm>
          <a:prstGeom prst="rect">
            <a:avLst/>
          </a:prstGeom>
          <a:solidFill>
            <a:srgbClr val="009EE0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2000" i="1" dirty="0">
                <a:solidFill>
                  <a:prstClr val="white"/>
                </a:solidFill>
                <a:latin typeface="CD Fedra Pro Book" panose="02000000000000000000" pitchFamily="50" charset="-18"/>
              </a:rPr>
              <a:t>Železnice jako bezemisní a energeticky úsporný mód dopravy se stává spíše obětí dekarbonizačních snah než prostředkem k jejich realizaci.</a:t>
            </a:r>
          </a:p>
        </p:txBody>
      </p:sp>
      <p:pic>
        <p:nvPicPr>
          <p:cNvPr id="16" name="Grafický objekt 15" descr="Odznak 1 obrys">
            <a:extLst>
              <a:ext uri="{FF2B5EF4-FFF2-40B4-BE49-F238E27FC236}">
                <a16:creationId xmlns:a16="http://schemas.microsoft.com/office/drawing/2014/main" id="{363988B7-FAB3-CDCF-3DC2-A15282A9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0886" y="1850776"/>
            <a:ext cx="914400" cy="914400"/>
          </a:xfrm>
          <a:prstGeom prst="rect">
            <a:avLst/>
          </a:prstGeom>
        </p:spPr>
      </p:pic>
      <p:pic>
        <p:nvPicPr>
          <p:cNvPr id="18" name="Grafický objekt 17" descr="Odznak obrys">
            <a:extLst>
              <a:ext uri="{FF2B5EF4-FFF2-40B4-BE49-F238E27FC236}">
                <a16:creationId xmlns:a16="http://schemas.microsoft.com/office/drawing/2014/main" id="{78F4AAD9-AF86-AA5C-F88A-FA93664E6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1916" y="1850776"/>
            <a:ext cx="914400" cy="914400"/>
          </a:xfrm>
          <a:prstGeom prst="rect">
            <a:avLst/>
          </a:prstGeom>
        </p:spPr>
      </p:pic>
      <p:pic>
        <p:nvPicPr>
          <p:cNvPr id="20" name="Grafický objekt 19" descr="Uzavřené uvozovky obrys">
            <a:extLst>
              <a:ext uri="{FF2B5EF4-FFF2-40B4-BE49-F238E27FC236}">
                <a16:creationId xmlns:a16="http://schemas.microsoft.com/office/drawing/2014/main" id="{D0709710-9484-D29B-62DD-85807D5C5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914" y="4589325"/>
            <a:ext cx="1219810" cy="1219810"/>
          </a:xfrm>
          <a:prstGeom prst="rect">
            <a:avLst/>
          </a:prstGeom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D7F733CB-0176-5F34-A89B-495E923DD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225040"/>
              </p:ext>
            </p:extLst>
          </p:nvPr>
        </p:nvGraphicFramePr>
        <p:xfrm>
          <a:off x="5280300" y="1391715"/>
          <a:ext cx="7043035" cy="453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234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2AEEC6DB-51A5-8EC4-477C-8C45080D6F77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6F700935-7A40-4892-9B52-F1C4D8FAAF7C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7A15DF-826D-4C50-844C-A9F574F06914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B9D0FA1-FD26-3016-438E-18DDF698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B75E007F-538D-B67A-E17A-4EE4237AE38B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4146D1EE-08D8-2732-9904-91D1058837EE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79A28148-6F60-F19E-BC52-7755606C1B43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3EAF500B-1313-2249-A631-61D73DBEEA12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3BA47A4-BB43-3B19-1172-B7B4EF2DD138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err="1">
                <a:solidFill>
                  <a:schemeClr val="bg1"/>
                </a:solidFill>
                <a:latin typeface="CD Fedra Pro Bold" panose="02000803050000020004" pitchFamily="50" charset="-18"/>
              </a:rPr>
              <a:t>Modal</a:t>
            </a:r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 shift se zatím nekoná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E6B669-7C49-EAE7-F9AA-375B06A3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8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4FF41968-B868-60E7-3648-388B3CAD8AED}"/>
              </a:ext>
            </a:extLst>
          </p:cNvPr>
          <p:cNvSpPr txBox="1">
            <a:spLocks/>
          </p:cNvSpPr>
          <p:nvPr/>
        </p:nvSpPr>
        <p:spPr>
          <a:xfrm>
            <a:off x="475277" y="1432801"/>
            <a:ext cx="5239264" cy="4901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cs-CZ" sz="2400" kern="1200" dirty="0">
                <a:solidFill>
                  <a:srgbClr val="002664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Font typeface="Wingdings" panose="05000000000000000000" pitchFamily="2" charset="2"/>
              <a:buChar char="§"/>
              <a:defRPr lang="cs-CZ" sz="20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SzPct val="80000"/>
              <a:buFont typeface="Courier New" panose="02070309020205020404" pitchFamily="49" charset="0"/>
              <a:buChar char="o"/>
              <a:defRPr lang="cs-CZ" sz="18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cs-CZ" sz="1800" b="1" dirty="0">
                <a:ea typeface="Calibri"/>
                <a:cs typeface="Arial"/>
              </a:rPr>
              <a:t>Konkurence UV </a:t>
            </a:r>
            <a:r>
              <a:rPr lang="cs-CZ" sz="1800" dirty="0">
                <a:ea typeface="Calibri"/>
                <a:cs typeface="Arial"/>
              </a:rPr>
              <a:t>= ostatní železniční dopravci           </a:t>
            </a:r>
            <a:endParaRPr lang="cs-CZ" sz="1800" i="1" dirty="0">
              <a:ea typeface="Calibri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cs-CZ" sz="1800" b="1" dirty="0">
                <a:ea typeface="Calibri"/>
                <a:cs typeface="Arial"/>
              </a:rPr>
              <a:t>Konkurence JVZ </a:t>
            </a:r>
            <a:r>
              <a:rPr lang="cs-CZ" sz="1800" dirty="0">
                <a:ea typeface="Calibri"/>
                <a:cs typeface="Arial"/>
              </a:rPr>
              <a:t>= silniční nákladní doprava </a:t>
            </a:r>
            <a:r>
              <a:rPr lang="cs-CZ" sz="1800" i="1" dirty="0">
                <a:latin typeface="CD Fedra Pro Book" panose="02000000000000000000" pitchFamily="50" charset="-18"/>
                <a:ea typeface="Calibri"/>
                <a:cs typeface="Arial"/>
              </a:rPr>
              <a:t>(kamionová doprava, u menších zásilek i dodávky) </a:t>
            </a:r>
          </a:p>
          <a:p>
            <a:pPr>
              <a:lnSpc>
                <a:spcPct val="114999"/>
              </a:lnSpc>
            </a:pPr>
            <a:r>
              <a:rPr lang="cs-CZ" sz="1800" b="1" dirty="0">
                <a:latin typeface="CD Fedra Pro Book" panose="02000000000000000000" pitchFamily="50" charset="-18"/>
                <a:ea typeface="+mn-lt"/>
                <a:cs typeface="+mn-lt"/>
              </a:rPr>
              <a:t>→ omezování systému JVZ</a:t>
            </a:r>
            <a:endParaRPr lang="cs-CZ" sz="1800" b="1" i="1" dirty="0">
              <a:latin typeface="CD Fedra Pro Book" panose="02000000000000000000" pitchFamily="50" charset="-18"/>
            </a:endParaRPr>
          </a:p>
          <a:p>
            <a:r>
              <a:rPr lang="cs-CZ" sz="1800" dirty="0">
                <a:ea typeface="+mn-lt"/>
                <a:cs typeface="+mn-lt"/>
              </a:rPr>
              <a:t>Růst nákladů ≠ férová konkurence</a:t>
            </a:r>
            <a:br>
              <a:rPr lang="cs-CZ" sz="1800" b="1" dirty="0">
                <a:ea typeface="+mn-lt"/>
                <a:cs typeface="+mn-lt"/>
              </a:rPr>
            </a:br>
            <a:r>
              <a:rPr lang="cs-CZ" sz="1800" dirty="0">
                <a:latin typeface="CD Fedra Pro Book" panose="02000000000000000000" pitchFamily="50" charset="-18"/>
                <a:ea typeface="+mn-lt"/>
                <a:cs typeface="+mn-lt"/>
              </a:rPr>
              <a:t> → Železnice platí více za infrastrukturu i energie</a:t>
            </a:r>
            <a:endParaRPr lang="cs-CZ" sz="1800" dirty="0">
              <a:latin typeface="CD Fedra Pro Book" panose="02000000000000000000" pitchFamily="50" charset="-18"/>
              <a:ea typeface="Calibri"/>
              <a:cs typeface="Arial"/>
            </a:endParaRPr>
          </a:p>
          <a:p>
            <a:r>
              <a:rPr lang="cs-CZ" sz="1800" b="1" dirty="0">
                <a:latin typeface="CD Fedra Pro Book" panose="02000000000000000000" pitchFamily="50" charset="-18"/>
                <a:ea typeface="+mn-lt"/>
                <a:cs typeface="+mn-lt"/>
              </a:rPr>
              <a:t>→ </a:t>
            </a:r>
            <a:r>
              <a:rPr lang="cs-CZ" sz="1800" dirty="0">
                <a:latin typeface="CD Fedra Pro Book" panose="02000000000000000000" pitchFamily="50" charset="-18"/>
                <a:ea typeface="+mn-lt"/>
                <a:cs typeface="+mn-lt"/>
              </a:rPr>
              <a:t>Silniční doprava těží z nižších infrastrukturních poplatků, nezpoplatněných negativních externalit (opotřebení silnic, emise, hluk) </a:t>
            </a:r>
            <a:endParaRPr lang="cs-CZ" sz="1800" dirty="0">
              <a:latin typeface="CD Fedra Pro Book" panose="02000000000000000000" pitchFamily="50" charset="-18"/>
              <a:ea typeface="Calibri"/>
              <a:cs typeface="Arial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8E5046-7FF9-3BCA-2BA3-DE89E612589D}"/>
              </a:ext>
            </a:extLst>
          </p:cNvPr>
          <p:cNvSpPr txBox="1">
            <a:spLocks/>
          </p:cNvSpPr>
          <p:nvPr/>
        </p:nvSpPr>
        <p:spPr>
          <a:xfrm>
            <a:off x="11162269" y="6362793"/>
            <a:ext cx="857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74B72-5EB1-41F2-B2EC-B4AC3F67188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D Fedra Pro Medium" pitchFamily="50" charset="-18"/>
              <a:ea typeface="+mn-ea"/>
              <a:cs typeface="+mn-cs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058A254-71E6-532C-3E07-5CAA8B47F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40564"/>
              </p:ext>
            </p:extLst>
          </p:nvPr>
        </p:nvGraphicFramePr>
        <p:xfrm>
          <a:off x="5714541" y="1362425"/>
          <a:ext cx="5876447" cy="50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9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82D6A-FBDF-168E-9E2B-0C85E4657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vojový diagram: ruční vstup 21">
            <a:extLst>
              <a:ext uri="{FF2B5EF4-FFF2-40B4-BE49-F238E27FC236}">
                <a16:creationId xmlns:a16="http://schemas.microsoft.com/office/drawing/2014/main" id="{4C996C35-F77C-B644-8F4E-EE9F44B1F9B6}"/>
              </a:ext>
            </a:extLst>
          </p:cNvPr>
          <p:cNvSpPr/>
          <p:nvPr/>
        </p:nvSpPr>
        <p:spPr>
          <a:xfrm rot="16200000" flipH="1">
            <a:off x="11112440" y="-48318"/>
            <a:ext cx="790110" cy="1093432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ruční vstup 3">
            <a:extLst>
              <a:ext uri="{FF2B5EF4-FFF2-40B4-BE49-F238E27FC236}">
                <a16:creationId xmlns:a16="http://schemas.microsoft.com/office/drawing/2014/main" id="{F0491762-2D9F-8AA9-863B-86FE1E5B74D9}"/>
              </a:ext>
            </a:extLst>
          </p:cNvPr>
          <p:cNvSpPr/>
          <p:nvPr/>
        </p:nvSpPr>
        <p:spPr>
          <a:xfrm rot="16200000" flipV="1">
            <a:off x="7596556" y="-21313"/>
            <a:ext cx="790110" cy="1077157"/>
          </a:xfrm>
          <a:prstGeom prst="flowChartManualInpu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7DB957A-C615-824A-C6F0-44DB6A578470}"/>
              </a:ext>
            </a:extLst>
          </p:cNvPr>
          <p:cNvSpPr/>
          <p:nvPr/>
        </p:nvSpPr>
        <p:spPr>
          <a:xfrm>
            <a:off x="137789" y="122211"/>
            <a:ext cx="7554916" cy="79011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A543C5BC-0D3E-D3A5-CB63-EE51FE16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5" y="301689"/>
            <a:ext cx="2037487" cy="4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Kosoúhelník 12">
            <a:extLst>
              <a:ext uri="{FF2B5EF4-FFF2-40B4-BE49-F238E27FC236}">
                <a16:creationId xmlns:a16="http://schemas.microsoft.com/office/drawing/2014/main" id="{E224AB10-B2D0-E3FE-2961-F2E61AF91C8D}"/>
              </a:ext>
            </a:extLst>
          </p:cNvPr>
          <p:cNvSpPr/>
          <p:nvPr/>
        </p:nvSpPr>
        <p:spPr>
          <a:xfrm>
            <a:off x="9391145" y="517264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266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osoúhelník 13">
            <a:extLst>
              <a:ext uri="{FF2B5EF4-FFF2-40B4-BE49-F238E27FC236}">
                <a16:creationId xmlns:a16="http://schemas.microsoft.com/office/drawing/2014/main" id="{DDB6B5B7-691F-7E76-EE08-B571C2627991}"/>
              </a:ext>
            </a:extLst>
          </p:cNvPr>
          <p:cNvSpPr/>
          <p:nvPr/>
        </p:nvSpPr>
        <p:spPr>
          <a:xfrm>
            <a:off x="8957751" y="176148"/>
            <a:ext cx="396357" cy="343970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osoúhelník 16">
            <a:extLst>
              <a:ext uri="{FF2B5EF4-FFF2-40B4-BE49-F238E27FC236}">
                <a16:creationId xmlns:a16="http://schemas.microsoft.com/office/drawing/2014/main" id="{ECA8E4F5-EB1D-D269-B81B-3B82122A46CE}"/>
              </a:ext>
            </a:extLst>
          </p:cNvPr>
          <p:cNvSpPr/>
          <p:nvPr/>
        </p:nvSpPr>
        <p:spPr>
          <a:xfrm>
            <a:off x="9642764" y="161150"/>
            <a:ext cx="292770" cy="281078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osoúhelník 18">
            <a:extLst>
              <a:ext uri="{FF2B5EF4-FFF2-40B4-BE49-F238E27FC236}">
                <a16:creationId xmlns:a16="http://schemas.microsoft.com/office/drawing/2014/main" id="{6A42B424-5FD7-96D7-3B1A-B1C5CF52FFC3}"/>
              </a:ext>
            </a:extLst>
          </p:cNvPr>
          <p:cNvSpPr/>
          <p:nvPr/>
        </p:nvSpPr>
        <p:spPr>
          <a:xfrm>
            <a:off x="9932403" y="576436"/>
            <a:ext cx="204330" cy="188937"/>
          </a:xfrm>
          <a:prstGeom prst="parallelogram">
            <a:avLst>
              <a:gd name="adj" fmla="val 18014"/>
            </a:avLst>
          </a:prstGeom>
          <a:solidFill>
            <a:srgbClr val="009FD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5198B29-87F7-D84D-333A-0387094C164B}"/>
              </a:ext>
            </a:extLst>
          </p:cNvPr>
          <p:cNvSpPr txBox="1"/>
          <p:nvPr/>
        </p:nvSpPr>
        <p:spPr>
          <a:xfrm>
            <a:off x="2635111" y="201793"/>
            <a:ext cx="5582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chemeClr val="bg1"/>
                </a:solidFill>
                <a:latin typeface="CD Fedra Pro Bold" panose="02000803050000020004" pitchFamily="50" charset="-18"/>
              </a:rPr>
              <a:t>Může se to změnit?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4603B21-28C4-5790-700E-5AF77F18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724" y="292164"/>
            <a:ext cx="290465" cy="365125"/>
          </a:xfrm>
        </p:spPr>
        <p:txBody>
          <a:bodyPr/>
          <a:lstStyle/>
          <a:p>
            <a:fld id="{691BDDAD-CBE1-4BD5-B1E9-42DDEB3BFA57}" type="slidenum">
              <a:rPr lang="cs-CZ" sz="2400" b="1" smtClean="0">
                <a:solidFill>
                  <a:schemeClr val="bg1"/>
                </a:solidFill>
                <a:latin typeface="CD Fedra Pro Bold" panose="02000803050000020004" pitchFamily="50" charset="-18"/>
              </a:rPr>
              <a:pPr/>
              <a:t>9</a:t>
            </a:fld>
            <a:endParaRPr lang="cs-CZ" sz="2400" b="1" dirty="0">
              <a:solidFill>
                <a:schemeClr val="bg1"/>
              </a:solidFill>
              <a:latin typeface="CD Fedra Pro Bold" panose="02000803050000020004" pitchFamily="50" charset="-18"/>
            </a:endParaRPr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4C9A285C-81AA-6445-F92A-3815F5E83208}"/>
              </a:ext>
            </a:extLst>
          </p:cNvPr>
          <p:cNvSpPr txBox="1">
            <a:spLocks/>
          </p:cNvSpPr>
          <p:nvPr/>
        </p:nvSpPr>
        <p:spPr>
          <a:xfrm>
            <a:off x="475277" y="1432802"/>
            <a:ext cx="11145916" cy="4693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cs-CZ" sz="2400" kern="1200" dirty="0">
                <a:solidFill>
                  <a:srgbClr val="002664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Font typeface="Wingdings" panose="05000000000000000000" pitchFamily="2" charset="2"/>
              <a:buChar char="§"/>
              <a:defRPr lang="cs-CZ" sz="20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rgbClr val="009EE0"/>
              </a:buClr>
              <a:buSzPct val="80000"/>
              <a:buFont typeface="Courier New" panose="02070309020205020404" pitchFamily="49" charset="0"/>
              <a:buChar char="o"/>
              <a:defRPr lang="cs-CZ" sz="1800" kern="1200" dirty="0">
                <a:solidFill>
                  <a:srgbClr val="002664"/>
                </a:solidFill>
                <a:latin typeface="CD Fedra Pro Book" panose="020000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cs-CZ" sz="2800" b="1" dirty="0">
                <a:ea typeface="Calibri"/>
                <a:cs typeface="Arial"/>
              </a:rPr>
              <a:t>Nehledejme staré časy, jedinou jistotou je změna</a:t>
            </a:r>
          </a:p>
          <a:p>
            <a:pPr>
              <a:lnSpc>
                <a:spcPct val="115000"/>
              </a:lnSpc>
            </a:pPr>
            <a:r>
              <a:rPr lang="cs-CZ" sz="1800" b="1" dirty="0">
                <a:ea typeface="Calibri"/>
                <a:cs typeface="Arial"/>
              </a:rPr>
              <a:t>Nové komodity přicházejí: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cs-CZ" sz="1800" dirty="0">
                <a:ea typeface="Calibri"/>
                <a:cs typeface="Arial"/>
              </a:rPr>
              <a:t>Komunální odpady – přeprava do ZEVO (cílový potenciál až 1,5 mil. tun)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cs-CZ" sz="1800" dirty="0">
                <a:ea typeface="Calibri"/>
                <a:cs typeface="Arial"/>
              </a:rPr>
              <a:t>Biomasy, </a:t>
            </a:r>
            <a:r>
              <a:rPr lang="cs-CZ" sz="1800" dirty="0" err="1">
                <a:ea typeface="Calibri"/>
                <a:cs typeface="Arial"/>
              </a:rPr>
              <a:t>TAPy</a:t>
            </a:r>
            <a:r>
              <a:rPr lang="cs-CZ" sz="1800" dirty="0">
                <a:ea typeface="Calibri"/>
                <a:cs typeface="Arial"/>
              </a:rPr>
              <a:t> apod. – náhrada pevných fosilních paliv (cílový potenciál až 1,5 mil. tun)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cs-CZ" sz="1800" dirty="0">
                <a:ea typeface="Calibri"/>
                <a:cs typeface="Arial"/>
              </a:rPr>
              <a:t>Odpadní zeminy a sutě – odvoz materiálu z velkých infrastrukturních staveb (viz. Smíchov)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cs-CZ" sz="1800" dirty="0">
                <a:ea typeface="Calibri"/>
                <a:cs typeface="Arial"/>
              </a:rPr>
              <a:t>Přeprava stavebních materiálů na výstavbu velkých investičních celků (JE Dukovany)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cs-CZ" sz="1800" dirty="0">
                <a:ea typeface="Calibri"/>
                <a:cs typeface="Arial"/>
              </a:rPr>
              <a:t>Přepravy nových surovin (lithium apod.)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cs-CZ" sz="1800" dirty="0">
                <a:ea typeface="Calibri"/>
                <a:cs typeface="Arial"/>
              </a:rPr>
              <a:t>City logistika</a:t>
            </a:r>
            <a:endParaRPr lang="cs-CZ" sz="1800" b="1" dirty="0">
              <a:ea typeface="Calibri"/>
              <a:cs typeface="Arial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CDD6A4-FDB8-1C19-9AC8-96A21BB1891F}"/>
              </a:ext>
            </a:extLst>
          </p:cNvPr>
          <p:cNvSpPr txBox="1">
            <a:spLocks/>
          </p:cNvSpPr>
          <p:nvPr/>
        </p:nvSpPr>
        <p:spPr>
          <a:xfrm>
            <a:off x="11162269" y="6362793"/>
            <a:ext cx="857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D Fedra Pro Medium" pitchFamily="50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74B72-5EB1-41F2-B2EC-B4AC3F67188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D Fedra Pro Medium" pitchFamily="50" charset="-18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D Fedra Pro Medium" pitchFamily="50" charset="-18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F2ED0D-8516-F9A4-62D2-FC12B4D68626}"/>
              </a:ext>
            </a:extLst>
          </p:cNvPr>
          <p:cNvSpPr txBox="1"/>
          <p:nvPr/>
        </p:nvSpPr>
        <p:spPr>
          <a:xfrm>
            <a:off x="5631625" y="5638348"/>
            <a:ext cx="6051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664"/>
                </a:solidFill>
                <a:latin typeface="CD Fedra Pro Bold" panose="02000803050000020004" pitchFamily="50" charset="-18"/>
                <a:ea typeface="Calibri"/>
                <a:cs typeface="Arial"/>
              </a:rPr>
              <a:t>„Budujme prostředí, v němž si silniční a železniční doprava nekonkurují.“</a:t>
            </a:r>
            <a:endParaRPr lang="cs-CZ" sz="2400" b="1" dirty="0">
              <a:solidFill>
                <a:srgbClr val="002664"/>
              </a:solidFill>
              <a:latin typeface="CD Fedra Pro Bold" panose="02000803050000020004" pitchFamily="50" charset="-18"/>
              <a:ea typeface="Calibri"/>
              <a:cs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1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DF51989BB6ED46A0ADC435A26F3A45" ma:contentTypeVersion="4" ma:contentTypeDescription="Vytvoří nový dokument" ma:contentTypeScope="" ma:versionID="380fd978814a2c064c05b3b16369ae2f">
  <xsd:schema xmlns:xsd="http://www.w3.org/2001/XMLSchema" xmlns:xs="http://www.w3.org/2001/XMLSchema" xmlns:p="http://schemas.microsoft.com/office/2006/metadata/properties" xmlns:ns2="ebc2fcd7-9afa-4443-96b2-44d5397b3802" targetNamespace="http://schemas.microsoft.com/office/2006/metadata/properties" ma:root="true" ma:fieldsID="fed16912dacc78b30f02a748c17373b9" ns2:_="">
    <xsd:import namespace="ebc2fcd7-9afa-4443-96b2-44d5397b38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2fcd7-9afa-4443-96b2-44d5397b38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CB6F0C-9C74-4A8B-A706-C2C2CE15A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01BF7-F12B-4110-B9C8-0E9AA6F78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2fcd7-9afa-4443-96b2-44d5397b3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C18F1-9CBF-40CA-9B4E-DC800C3A1C6B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15349</TotalTime>
  <Words>661</Words>
  <Application>Microsoft Office PowerPoint</Application>
  <PresentationFormat>Širokoúhlá obrazovka</PresentationFormat>
  <Paragraphs>100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CD Fedra Pro Bold</vt:lpstr>
      <vt:lpstr>CD Fedra Pro Book</vt:lpstr>
      <vt:lpstr>CD Fedra Pro Medium</vt:lpstr>
      <vt:lpstr>Times New Roman</vt:lpstr>
      <vt:lpstr>Wingdings</vt:lpstr>
      <vt:lpstr>Motiv Office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Černá</dc:creator>
  <cp:lastModifiedBy>Roh Michal</cp:lastModifiedBy>
  <cp:revision>202</cp:revision>
  <cp:lastPrinted>2024-06-20T13:04:07Z</cp:lastPrinted>
  <dcterms:created xsi:type="dcterms:W3CDTF">2019-01-16T17:33:20Z</dcterms:created>
  <dcterms:modified xsi:type="dcterms:W3CDTF">2025-04-09T19:03:43Z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0x01010040DF51989BB6ED46A0ADC435A26F3A45</vt:lpwstr>
  </property>
</Properties>
</file>