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61" r:id="rId4"/>
    <p:sldId id="262" r:id="rId5"/>
    <p:sldId id="264" r:id="rId6"/>
    <p:sldId id="260" r:id="rId7"/>
  </p:sldIdLst>
  <p:sldSz cx="18000663" cy="10080625"/>
  <p:notesSz cx="6858000" cy="9144000"/>
  <p:defaultTextStyle>
    <a:defPPr>
      <a:defRPr lang="cs-CZ"/>
    </a:defPPr>
    <a:lvl1pPr marL="0" algn="l" defTabSz="1347575" rtl="0" eaLnBrk="1" latinLnBrk="0" hangingPunct="1">
      <a:defRPr sz="2653" kern="1200">
        <a:solidFill>
          <a:schemeClr val="tx1"/>
        </a:solidFill>
        <a:latin typeface="+mn-lt"/>
        <a:ea typeface="+mn-ea"/>
        <a:cs typeface="+mn-cs"/>
      </a:defRPr>
    </a:lvl1pPr>
    <a:lvl2pPr marL="673788" algn="l" defTabSz="1347575" rtl="0" eaLnBrk="1" latinLnBrk="0" hangingPunct="1">
      <a:defRPr sz="2653" kern="1200">
        <a:solidFill>
          <a:schemeClr val="tx1"/>
        </a:solidFill>
        <a:latin typeface="+mn-lt"/>
        <a:ea typeface="+mn-ea"/>
        <a:cs typeface="+mn-cs"/>
      </a:defRPr>
    </a:lvl2pPr>
    <a:lvl3pPr marL="1347575" algn="l" defTabSz="1347575" rtl="0" eaLnBrk="1" latinLnBrk="0" hangingPunct="1">
      <a:defRPr sz="2653" kern="1200">
        <a:solidFill>
          <a:schemeClr val="tx1"/>
        </a:solidFill>
        <a:latin typeface="+mn-lt"/>
        <a:ea typeface="+mn-ea"/>
        <a:cs typeface="+mn-cs"/>
      </a:defRPr>
    </a:lvl3pPr>
    <a:lvl4pPr marL="2021363" algn="l" defTabSz="1347575" rtl="0" eaLnBrk="1" latinLnBrk="0" hangingPunct="1">
      <a:defRPr sz="2653" kern="1200">
        <a:solidFill>
          <a:schemeClr val="tx1"/>
        </a:solidFill>
        <a:latin typeface="+mn-lt"/>
        <a:ea typeface="+mn-ea"/>
        <a:cs typeface="+mn-cs"/>
      </a:defRPr>
    </a:lvl4pPr>
    <a:lvl5pPr marL="2695150" algn="l" defTabSz="1347575" rtl="0" eaLnBrk="1" latinLnBrk="0" hangingPunct="1">
      <a:defRPr sz="2653" kern="1200">
        <a:solidFill>
          <a:schemeClr val="tx1"/>
        </a:solidFill>
        <a:latin typeface="+mn-lt"/>
        <a:ea typeface="+mn-ea"/>
        <a:cs typeface="+mn-cs"/>
      </a:defRPr>
    </a:lvl5pPr>
    <a:lvl6pPr marL="3368938" algn="l" defTabSz="1347575" rtl="0" eaLnBrk="1" latinLnBrk="0" hangingPunct="1">
      <a:defRPr sz="2653" kern="1200">
        <a:solidFill>
          <a:schemeClr val="tx1"/>
        </a:solidFill>
        <a:latin typeface="+mn-lt"/>
        <a:ea typeface="+mn-ea"/>
        <a:cs typeface="+mn-cs"/>
      </a:defRPr>
    </a:lvl6pPr>
    <a:lvl7pPr marL="4042725" algn="l" defTabSz="1347575" rtl="0" eaLnBrk="1" latinLnBrk="0" hangingPunct="1">
      <a:defRPr sz="2653" kern="1200">
        <a:solidFill>
          <a:schemeClr val="tx1"/>
        </a:solidFill>
        <a:latin typeface="+mn-lt"/>
        <a:ea typeface="+mn-ea"/>
        <a:cs typeface="+mn-cs"/>
      </a:defRPr>
    </a:lvl7pPr>
    <a:lvl8pPr marL="4716514" algn="l" defTabSz="1347575" rtl="0" eaLnBrk="1" latinLnBrk="0" hangingPunct="1">
      <a:defRPr sz="2653" kern="1200">
        <a:solidFill>
          <a:schemeClr val="tx1"/>
        </a:solidFill>
        <a:latin typeface="+mn-lt"/>
        <a:ea typeface="+mn-ea"/>
        <a:cs typeface="+mn-cs"/>
      </a:defRPr>
    </a:lvl8pPr>
    <a:lvl9pPr marL="5390300" algn="l" defTabSz="1347575" rtl="0" eaLnBrk="1" latinLnBrk="0" hangingPunct="1">
      <a:defRPr sz="2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6"/>
  </p:normalViewPr>
  <p:slideViewPr>
    <p:cSldViewPr snapToGrid="0" showGuides="1">
      <p:cViewPr varScale="1">
        <p:scale>
          <a:sx n="76" d="100"/>
          <a:sy n="76" d="100"/>
        </p:scale>
        <p:origin x="6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C8D8DFA-58EF-975C-D488-43B14E5D4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9123BA-C870-C2E7-11E1-FA106CC27D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6D272-E48C-44E5-9C18-208F2255A310}" type="datetimeFigureOut">
              <a:rPr lang="cs-CZ" smtClean="0"/>
              <a:t>21.04.2026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9CD54A-C79F-5A46-D7D1-1463DFBD1D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78A74B-F198-8DD6-FC94-771A52AC8F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BFA11-9E9B-41A2-948B-76BFC154A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523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B38F782-2864-9718-F70F-FE3B8D53A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56" y="2242956"/>
            <a:ext cx="2024737" cy="226818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ECBBCE5-714C-945F-04E7-EEC1BD7ED47E}"/>
              </a:ext>
            </a:extLst>
          </p:cNvPr>
          <p:cNvSpPr txBox="1"/>
          <p:nvPr userDrawn="1"/>
        </p:nvSpPr>
        <p:spPr>
          <a:xfrm>
            <a:off x="3240331" y="5169375"/>
            <a:ext cx="11520000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600" b="1" spc="600" dirty="0">
                <a:solidFill>
                  <a:schemeClr val="bg1"/>
                </a:solidFill>
                <a:latin typeface="Arial Black" panose="020B0A04020102020204" pitchFamily="34" charset="0"/>
              </a:rPr>
              <a:t>METROPROJEKT PRAHA A.S.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5FA653D6-911B-3FFC-4842-2B0E042C73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8613" y="6627824"/>
            <a:ext cx="8503438" cy="5291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spc="600">
                <a:solidFill>
                  <a:schemeClr val="bg1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cs-CZ" dirty="0"/>
              <a:t>NÁZEV PROJEKTU / PREZENTACE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A88B6068-31B9-06C4-2FB4-A14EDFB1F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1240" y="7412981"/>
            <a:ext cx="6379922" cy="5291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spc="600">
                <a:solidFill>
                  <a:schemeClr val="bg1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cs-CZ" dirty="0"/>
              <a:t>DODATEČNÉ INFO</a:t>
            </a:r>
          </a:p>
        </p:txBody>
      </p:sp>
    </p:spTree>
    <p:extLst>
      <p:ext uri="{BB962C8B-B14F-4D97-AF65-F5344CB8AC3E}">
        <p14:creationId xmlns:p14="http://schemas.microsoft.com/office/powerpoint/2010/main" val="2249256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5" userDrawn="1">
          <p15:clr>
            <a:srgbClr val="FBAE40"/>
          </p15:clr>
        </p15:guide>
        <p15:guide id="2" pos="567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3B484AC-76FA-9F5F-4980-CC0ECDFE4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330" y="720312"/>
            <a:ext cx="720331" cy="720000"/>
          </a:xfrm>
          <a:prstGeom prst="rect">
            <a:avLst/>
          </a:prstGeom>
        </p:spPr>
      </p:pic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83C4437-D431-96A5-FB82-7172989E02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" y="720725"/>
            <a:ext cx="5760000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00" anchor="ctr"/>
          <a:lstStyle>
            <a:lvl1pPr marL="0" indent="0" algn="l">
              <a:lnSpc>
                <a:spcPct val="100000"/>
              </a:lnSpc>
              <a:buNone/>
              <a:defRPr b="1" spc="600">
                <a:solidFill>
                  <a:srgbClr val="E2241C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cs-CZ" dirty="0"/>
              <a:t>NÁZEV PROJEKTU</a:t>
            </a:r>
          </a:p>
        </p:txBody>
      </p:sp>
      <p:sp>
        <p:nvSpPr>
          <p:cNvPr id="12" name="Zástupný text 9">
            <a:extLst>
              <a:ext uri="{FF2B5EF4-FFF2-40B4-BE49-F238E27FC236}">
                <a16:creationId xmlns:a16="http://schemas.microsoft.com/office/drawing/2014/main" id="{C06527A0-5621-9A1A-3B0D-AF5655A4E1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40331" y="720312"/>
            <a:ext cx="6120000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1" spc="600">
                <a:solidFill>
                  <a:schemeClr val="bg1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cs-CZ" dirty="0"/>
              <a:t>NASTAVIT</a:t>
            </a:r>
          </a:p>
        </p:txBody>
      </p:sp>
      <p:sp>
        <p:nvSpPr>
          <p:cNvPr id="13" name="Zástupný text 9">
            <a:extLst>
              <a:ext uri="{FF2B5EF4-FFF2-40B4-BE49-F238E27FC236}">
                <a16:creationId xmlns:a16="http://schemas.microsoft.com/office/drawing/2014/main" id="{F6BB2EB2-600F-7995-E94C-148E03F44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800312"/>
            <a:ext cx="8863269" cy="540000"/>
          </a:xfrm>
          <a:prstGeom prst="rect">
            <a:avLst/>
          </a:prstGeom>
          <a:noFill/>
          <a:ln>
            <a:noFill/>
          </a:ln>
        </p:spPr>
        <p:txBody>
          <a:bodyPr lIns="720000" anchor="t"/>
          <a:lstStyle>
            <a:lvl1pPr marL="0" indent="0">
              <a:lnSpc>
                <a:spcPct val="100000"/>
              </a:lnSpc>
              <a:buNone/>
              <a:defRPr sz="2600" b="1" spc="300">
                <a:solidFill>
                  <a:schemeClr val="bg1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cs-CZ" dirty="0"/>
              <a:t>OBSAH PROJEKTU / PREZENTACE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72F2D5D4-B278-6556-2A50-4549B7306F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40331" y="2519450"/>
            <a:ext cx="4860091" cy="684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Univers Light" panose="020B0403020202020204" pitchFamily="34" charset="0"/>
              </a:defRPr>
            </a:lvl1pPr>
            <a:lvl2pPr marL="269875" indent="-227013">
              <a:buFont typeface="Univers" panose="020B0503020202020204" pitchFamily="34" charset="0"/>
              <a:buChar char="­"/>
              <a:defRPr sz="1800">
                <a:solidFill>
                  <a:schemeClr val="bg1"/>
                </a:solidFill>
                <a:latin typeface="Univers Light" panose="020B0403020202020204" pitchFamily="34" charset="0"/>
              </a:defRPr>
            </a:lvl2pPr>
            <a:lvl3pPr marL="446088" indent="-227013">
              <a:buFont typeface="Univers" panose="020B0503020202020204" pitchFamily="34" charset="0"/>
              <a:buChar char="­"/>
              <a:defRPr sz="1800">
                <a:solidFill>
                  <a:schemeClr val="bg1"/>
                </a:solidFill>
                <a:latin typeface="Univers Light" panose="020B0403020202020204" pitchFamily="34" charset="0"/>
              </a:defRPr>
            </a:lvl3pPr>
          </a:lstStyle>
          <a:p>
            <a:pPr lvl="0"/>
            <a:r>
              <a:rPr lang="cs-CZ" dirty="0"/>
              <a:t>BOD A</a:t>
            </a:r>
          </a:p>
          <a:p>
            <a:pPr lvl="1"/>
            <a:r>
              <a:rPr lang="cs-CZ" dirty="0"/>
              <a:t>informace a členění k bodu A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2"/>
            <a:endParaRPr lang="cs-CZ" dirty="0"/>
          </a:p>
          <a:p>
            <a:pPr lvl="0"/>
            <a:r>
              <a:rPr lang="cs-CZ" dirty="0"/>
              <a:t>BOD B</a:t>
            </a:r>
          </a:p>
          <a:p>
            <a:pPr lvl="1"/>
            <a:r>
              <a:rPr lang="cs-CZ" dirty="0"/>
              <a:t>informace a členění k bodu B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2"/>
            <a:endParaRPr lang="cs-CZ" dirty="0"/>
          </a:p>
          <a:p>
            <a:pPr lvl="0"/>
            <a:r>
              <a:rPr lang="cs-CZ" dirty="0"/>
              <a:t>BOD C</a:t>
            </a:r>
          </a:p>
          <a:p>
            <a:pPr lvl="1"/>
            <a:r>
              <a:rPr lang="cs-CZ" dirty="0"/>
              <a:t>informace a členění k bodu C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BOD D</a:t>
            </a:r>
          </a:p>
          <a:p>
            <a:pPr lvl="1"/>
            <a:r>
              <a:rPr lang="cs-CZ" dirty="0"/>
              <a:t>informace a členění k bodu D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2"/>
            <a:endParaRPr lang="cs-CZ" dirty="0"/>
          </a:p>
          <a:p>
            <a:pPr lvl="0"/>
            <a:r>
              <a:rPr lang="cs-CZ" dirty="0"/>
              <a:t>BOD E</a:t>
            </a:r>
          </a:p>
          <a:p>
            <a:pPr lvl="1"/>
            <a:r>
              <a:rPr lang="cs-CZ" dirty="0"/>
              <a:t>informace a členění k bodu E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16" name="Zástupný obsah 14">
            <a:extLst>
              <a:ext uri="{FF2B5EF4-FFF2-40B4-BE49-F238E27FC236}">
                <a16:creationId xmlns:a16="http://schemas.microsoft.com/office/drawing/2014/main" id="{9F40D7B5-79F1-AF11-5E8B-7CA7601690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40151" y="2519450"/>
            <a:ext cx="4860091" cy="6840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Univers Light" panose="020B0403020202020204" pitchFamily="34" charset="0"/>
              </a:defRPr>
            </a:lvl1pPr>
            <a:lvl2pPr marL="269875" indent="-227013">
              <a:buFont typeface="Univers" panose="020B0503020202020204" pitchFamily="34" charset="0"/>
              <a:buChar char="­"/>
              <a:defRPr sz="1800">
                <a:solidFill>
                  <a:schemeClr val="bg1"/>
                </a:solidFill>
                <a:latin typeface="Univers Light" panose="020B0403020202020204" pitchFamily="34" charset="0"/>
              </a:defRPr>
            </a:lvl2pPr>
            <a:lvl3pPr marL="446088" indent="-227013">
              <a:buFont typeface="Univers" panose="020B0503020202020204" pitchFamily="34" charset="0"/>
              <a:buChar char="­"/>
              <a:defRPr sz="1800">
                <a:solidFill>
                  <a:schemeClr val="bg1"/>
                </a:solidFill>
                <a:latin typeface="Univers Light" panose="020B0403020202020204" pitchFamily="34" charset="0"/>
              </a:defRPr>
            </a:lvl3pPr>
          </a:lstStyle>
          <a:p>
            <a:pPr lvl="0"/>
            <a:r>
              <a:rPr lang="cs-CZ" dirty="0"/>
              <a:t>BOD F</a:t>
            </a:r>
          </a:p>
          <a:p>
            <a:pPr lvl="1"/>
            <a:r>
              <a:rPr lang="cs-CZ" dirty="0"/>
              <a:t>informace a členění k bodu F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2"/>
            <a:endParaRPr lang="cs-CZ" dirty="0"/>
          </a:p>
          <a:p>
            <a:pPr lvl="0"/>
            <a:r>
              <a:rPr lang="cs-CZ" dirty="0"/>
              <a:t>BOD G</a:t>
            </a:r>
          </a:p>
          <a:p>
            <a:pPr lvl="1"/>
            <a:r>
              <a:rPr lang="cs-CZ" dirty="0"/>
              <a:t>informace a členění k bodu G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2"/>
            <a:endParaRPr lang="cs-CZ" dirty="0"/>
          </a:p>
          <a:p>
            <a:pPr lvl="0"/>
            <a:r>
              <a:rPr lang="cs-CZ" dirty="0"/>
              <a:t>BOD H</a:t>
            </a:r>
          </a:p>
          <a:p>
            <a:pPr lvl="1"/>
            <a:r>
              <a:rPr lang="cs-CZ" dirty="0"/>
              <a:t>informace a členění k bodu H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BOD CH</a:t>
            </a:r>
          </a:p>
          <a:p>
            <a:pPr lvl="1"/>
            <a:r>
              <a:rPr lang="cs-CZ" dirty="0"/>
              <a:t>informace a členění k bodu CH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2"/>
            <a:endParaRPr lang="cs-CZ" dirty="0"/>
          </a:p>
          <a:p>
            <a:pPr lvl="0"/>
            <a:r>
              <a:rPr lang="cs-CZ" dirty="0"/>
              <a:t>BOD I</a:t>
            </a:r>
          </a:p>
          <a:p>
            <a:pPr lvl="1"/>
            <a:r>
              <a:rPr lang="cs-CZ" dirty="0"/>
              <a:t>informace a členění k bodu I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16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5" userDrawn="1">
          <p15:clr>
            <a:srgbClr val="FBAE40"/>
          </p15:clr>
        </p15:guide>
        <p15:guide id="2" pos="566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OBR_CERV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E0F4D6-DC55-92D9-7E16-3E4FA85D5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331" y="4319588"/>
            <a:ext cx="8100000" cy="5040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5" name="Zástupný symbol obrázku 2">
            <a:extLst>
              <a:ext uri="{FF2B5EF4-FFF2-40B4-BE49-F238E27FC236}">
                <a16:creationId xmlns:a16="http://schemas.microsoft.com/office/drawing/2014/main" id="{2F74DDE8-A8DC-DAD4-C12E-54A6AFEE4A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99538" y="1799432"/>
            <a:ext cx="8280794" cy="7560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3B484AC-76FA-9F5F-4980-CC0ECDFE4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330" y="720312"/>
            <a:ext cx="720331" cy="720000"/>
          </a:xfrm>
          <a:prstGeom prst="rect">
            <a:avLst/>
          </a:prstGeom>
        </p:spPr>
      </p:pic>
      <p:sp>
        <p:nvSpPr>
          <p:cNvPr id="13" name="Zástupný text 9">
            <a:extLst>
              <a:ext uri="{FF2B5EF4-FFF2-40B4-BE49-F238E27FC236}">
                <a16:creationId xmlns:a16="http://schemas.microsoft.com/office/drawing/2014/main" id="{F6BB2EB2-600F-7995-E94C-148E03F44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800312"/>
            <a:ext cx="8863269" cy="540000"/>
          </a:xfrm>
          <a:prstGeom prst="rect">
            <a:avLst/>
          </a:prstGeom>
          <a:noFill/>
          <a:ln>
            <a:noFill/>
          </a:ln>
        </p:spPr>
        <p:txBody>
          <a:bodyPr lIns="720000" anchor="t"/>
          <a:lstStyle>
            <a:lvl1pPr marL="0" indent="0">
              <a:lnSpc>
                <a:spcPct val="100000"/>
              </a:lnSpc>
              <a:buNone/>
              <a:defRPr sz="2600" b="1" spc="300">
                <a:solidFill>
                  <a:schemeClr val="bg1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cs-CZ" dirty="0"/>
              <a:t>OBSAH PROJEKTU / PREZENTACE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72F2D5D4-B278-6556-2A50-4549B7306F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40331" y="2519450"/>
            <a:ext cx="4860091" cy="144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Univers Light" panose="020B0403020202020204" pitchFamily="34" charset="0"/>
              </a:defRPr>
            </a:lvl1pPr>
            <a:lvl2pPr marL="269875" indent="-227013">
              <a:buFont typeface="Univers" panose="020B0503020202020204" pitchFamily="34" charset="0"/>
              <a:buChar char="­"/>
              <a:defRPr sz="1800">
                <a:solidFill>
                  <a:schemeClr val="bg1"/>
                </a:solidFill>
                <a:latin typeface="Univers Light" panose="020B0403020202020204" pitchFamily="34" charset="0"/>
              </a:defRPr>
            </a:lvl2pPr>
            <a:lvl3pPr marL="446088" indent="-227013">
              <a:buFont typeface="Univers" panose="020B0503020202020204" pitchFamily="34" charset="0"/>
              <a:buChar char="­"/>
              <a:defRPr sz="1800">
                <a:solidFill>
                  <a:schemeClr val="bg1"/>
                </a:solidFill>
                <a:latin typeface="Univers Light" panose="020B0403020202020204" pitchFamily="34" charset="0"/>
              </a:defRPr>
            </a:lvl3pPr>
          </a:lstStyle>
          <a:p>
            <a:pPr lvl="0"/>
            <a:r>
              <a:rPr lang="cs-CZ" dirty="0"/>
              <a:t>BOD A</a:t>
            </a:r>
          </a:p>
          <a:p>
            <a:pPr lvl="1"/>
            <a:r>
              <a:rPr lang="cs-CZ" dirty="0"/>
              <a:t>informace a členění k bodu A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ABCE4DC9-F215-4F96-9479-870E5E1A28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80333" y="4320312"/>
            <a:ext cx="8100430" cy="5040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3" name="Zástupný symbol obrázku 22">
            <a:extLst>
              <a:ext uri="{FF2B5EF4-FFF2-40B4-BE49-F238E27FC236}">
                <a16:creationId xmlns:a16="http://schemas.microsoft.com/office/drawing/2014/main" id="{BD3F21E1-6BDC-2202-7914-7C188A519C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9899" y="5040312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8" name="Zástupný symbol obrázku 22">
            <a:extLst>
              <a:ext uri="{FF2B5EF4-FFF2-40B4-BE49-F238E27FC236}">
                <a16:creationId xmlns:a16="http://schemas.microsoft.com/office/drawing/2014/main" id="{73A69078-2D9E-6B23-5D5B-EF2CBF0A2A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70117" y="5040311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9" name="Zástupný symbol obrázku 22">
            <a:extLst>
              <a:ext uri="{FF2B5EF4-FFF2-40B4-BE49-F238E27FC236}">
                <a16:creationId xmlns:a16="http://schemas.microsoft.com/office/drawing/2014/main" id="{88F54503-99E5-0025-2705-F152003230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20334" y="5040313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30" name="Zástupný symbol obrázku 22">
            <a:extLst>
              <a:ext uri="{FF2B5EF4-FFF2-40B4-BE49-F238E27FC236}">
                <a16:creationId xmlns:a16="http://schemas.microsoft.com/office/drawing/2014/main" id="{A5EF11CB-A59E-3F76-175A-7C580D93AE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834982" y="5040313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31" name="Zástupný symbol obrázku 22">
            <a:extLst>
              <a:ext uri="{FF2B5EF4-FFF2-40B4-BE49-F238E27FC236}">
                <a16:creationId xmlns:a16="http://schemas.microsoft.com/office/drawing/2014/main" id="{8731579E-185A-41CF-4D70-B0448CEF24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05250" y="5040313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" name="Zástupný text 9">
            <a:extLst>
              <a:ext uri="{FF2B5EF4-FFF2-40B4-BE49-F238E27FC236}">
                <a16:creationId xmlns:a16="http://schemas.microsoft.com/office/drawing/2014/main" id="{72127F05-BD0A-706B-84EE-2B81110F7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20725"/>
            <a:ext cx="5760331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00" anchor="ctr"/>
          <a:lstStyle>
            <a:lvl1pPr marL="0" indent="0" algn="l">
              <a:lnSpc>
                <a:spcPct val="100000"/>
              </a:lnSpc>
              <a:buNone/>
              <a:defRPr b="1" spc="600">
                <a:solidFill>
                  <a:srgbClr val="E2241C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cs-CZ" dirty="0"/>
              <a:t>NÁZEV PROJEKTU</a:t>
            </a:r>
          </a:p>
        </p:txBody>
      </p:sp>
    </p:spTree>
    <p:extLst>
      <p:ext uri="{BB962C8B-B14F-4D97-AF65-F5344CB8AC3E}">
        <p14:creationId xmlns:p14="http://schemas.microsoft.com/office/powerpoint/2010/main" val="1832641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5">
          <p15:clr>
            <a:srgbClr val="FBAE40"/>
          </p15:clr>
        </p15:guide>
        <p15:guide id="2" pos="56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OBR_BI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E0F4D6-DC55-92D9-7E16-3E4FA85D5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331" y="4319588"/>
            <a:ext cx="8100000" cy="5040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5" name="Zástupný symbol obrázku 2">
            <a:extLst>
              <a:ext uri="{FF2B5EF4-FFF2-40B4-BE49-F238E27FC236}">
                <a16:creationId xmlns:a16="http://schemas.microsoft.com/office/drawing/2014/main" id="{2F74DDE8-A8DC-DAD4-C12E-54A6AFEE4A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99538" y="1799432"/>
            <a:ext cx="8280794" cy="7560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13" name="Zástupný text 9">
            <a:extLst>
              <a:ext uri="{FF2B5EF4-FFF2-40B4-BE49-F238E27FC236}">
                <a16:creationId xmlns:a16="http://schemas.microsoft.com/office/drawing/2014/main" id="{F6BB2EB2-600F-7995-E94C-148E03F44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800312"/>
            <a:ext cx="8863269" cy="540000"/>
          </a:xfrm>
          <a:prstGeom prst="rect">
            <a:avLst/>
          </a:prstGeom>
          <a:noFill/>
          <a:ln>
            <a:noFill/>
          </a:ln>
        </p:spPr>
        <p:txBody>
          <a:bodyPr lIns="720000" anchor="t"/>
          <a:lstStyle>
            <a:lvl1pPr marL="0" indent="0">
              <a:lnSpc>
                <a:spcPct val="100000"/>
              </a:lnSpc>
              <a:buNone/>
              <a:defRPr sz="2600" b="1" spc="300">
                <a:solidFill>
                  <a:srgbClr val="E2241C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cs-CZ" dirty="0"/>
              <a:t>OBSAH PROJEKTU / PREZENTACE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72F2D5D4-B278-6556-2A50-4549B7306F7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40331" y="2519450"/>
            <a:ext cx="4860091" cy="144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2241C"/>
                </a:solidFill>
                <a:latin typeface="Univers Light" panose="020B0403020202020204" pitchFamily="34" charset="0"/>
              </a:defRPr>
            </a:lvl1pPr>
            <a:lvl2pPr marL="269875" indent="-227013">
              <a:buFont typeface="Univers" panose="020B0503020202020204" pitchFamily="34" charset="0"/>
              <a:buChar char="­"/>
              <a:defRPr sz="1800">
                <a:solidFill>
                  <a:srgbClr val="E2241C"/>
                </a:solidFill>
                <a:latin typeface="Univers Light" panose="020B0403020202020204" pitchFamily="34" charset="0"/>
              </a:defRPr>
            </a:lvl2pPr>
            <a:lvl3pPr marL="446088" indent="-227013">
              <a:buFont typeface="Univers" panose="020B0503020202020204" pitchFamily="34" charset="0"/>
              <a:buChar char="­"/>
              <a:defRPr sz="1800">
                <a:solidFill>
                  <a:srgbClr val="E2241C"/>
                </a:solidFill>
                <a:latin typeface="Univers Light" panose="020B0403020202020204" pitchFamily="34" charset="0"/>
              </a:defRPr>
            </a:lvl3pPr>
          </a:lstStyle>
          <a:p>
            <a:pPr lvl="0"/>
            <a:r>
              <a:rPr lang="cs-CZ" dirty="0"/>
              <a:t>BOD A</a:t>
            </a:r>
          </a:p>
          <a:p>
            <a:pPr lvl="1"/>
            <a:r>
              <a:rPr lang="cs-CZ" dirty="0"/>
              <a:t>informace a členění k bodu A</a:t>
            </a:r>
          </a:p>
          <a:p>
            <a:pPr lvl="2"/>
            <a:r>
              <a:rPr lang="cs-CZ" dirty="0"/>
              <a:t>dodatečné informace a specifikace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ABCE4DC9-F215-4F96-9479-870E5E1A28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80333" y="4320312"/>
            <a:ext cx="8100430" cy="5040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3" name="Zástupný symbol obrázku 22">
            <a:extLst>
              <a:ext uri="{FF2B5EF4-FFF2-40B4-BE49-F238E27FC236}">
                <a16:creationId xmlns:a16="http://schemas.microsoft.com/office/drawing/2014/main" id="{BD3F21E1-6BDC-2202-7914-7C188A519C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9899" y="5040312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8" name="Zástupný symbol obrázku 22">
            <a:extLst>
              <a:ext uri="{FF2B5EF4-FFF2-40B4-BE49-F238E27FC236}">
                <a16:creationId xmlns:a16="http://schemas.microsoft.com/office/drawing/2014/main" id="{73A69078-2D9E-6B23-5D5B-EF2CBF0A2A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70117" y="5040311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9" name="Zástupný symbol obrázku 22">
            <a:extLst>
              <a:ext uri="{FF2B5EF4-FFF2-40B4-BE49-F238E27FC236}">
                <a16:creationId xmlns:a16="http://schemas.microsoft.com/office/drawing/2014/main" id="{88F54503-99E5-0025-2705-F152003230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20334" y="5040313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30" name="Zástupný symbol obrázku 22">
            <a:extLst>
              <a:ext uri="{FF2B5EF4-FFF2-40B4-BE49-F238E27FC236}">
                <a16:creationId xmlns:a16="http://schemas.microsoft.com/office/drawing/2014/main" id="{A5EF11CB-A59E-3F76-175A-7C580D93AE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834982" y="5040313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31" name="Zástupný symbol obrázku 22">
            <a:extLst>
              <a:ext uri="{FF2B5EF4-FFF2-40B4-BE49-F238E27FC236}">
                <a16:creationId xmlns:a16="http://schemas.microsoft.com/office/drawing/2014/main" id="{8731579E-185A-41CF-4D70-B0448CEF24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05250" y="5040313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" name="Zástupný text 9">
            <a:extLst>
              <a:ext uri="{FF2B5EF4-FFF2-40B4-BE49-F238E27FC236}">
                <a16:creationId xmlns:a16="http://schemas.microsoft.com/office/drawing/2014/main" id="{72127F05-BD0A-706B-84EE-2B81110F7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20725"/>
            <a:ext cx="5760331" cy="719138"/>
          </a:xfrm>
          <a:prstGeom prst="rect">
            <a:avLst/>
          </a:prstGeom>
          <a:solidFill>
            <a:srgbClr val="E2241C"/>
          </a:solidFill>
          <a:ln>
            <a:noFill/>
          </a:ln>
        </p:spPr>
        <p:txBody>
          <a:bodyPr lIns="720000" anchor="ctr"/>
          <a:lstStyle>
            <a:lvl1pPr marL="0" indent="0" algn="l">
              <a:lnSpc>
                <a:spcPct val="100000"/>
              </a:lnSpc>
              <a:buNone/>
              <a:defRPr b="1" spc="600">
                <a:solidFill>
                  <a:schemeClr val="bg1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cs-CZ" dirty="0"/>
              <a:t>NÁZEV PROJEKTU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BFB71D-062E-0246-2B14-4362C0A9E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330" y="724603"/>
            <a:ext cx="720331" cy="7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02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175">
          <p15:clr>
            <a:srgbClr val="FBAE40"/>
          </p15:clr>
        </p15:guide>
        <p15:guide id="2" pos="566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K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EE4AFBF-2A2E-A3E1-C46C-5E21C5855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330" y="724603"/>
            <a:ext cx="720331" cy="715260"/>
          </a:xfrm>
          <a:prstGeom prst="rect">
            <a:avLst/>
          </a:prstGeom>
        </p:spPr>
      </p:pic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E0F4D6-DC55-92D9-7E16-3E4FA85D5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331" y="4319588"/>
            <a:ext cx="8100000" cy="5040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5" name="Zástupný symbol obrázku 2">
            <a:extLst>
              <a:ext uri="{FF2B5EF4-FFF2-40B4-BE49-F238E27FC236}">
                <a16:creationId xmlns:a16="http://schemas.microsoft.com/office/drawing/2014/main" id="{2F74DDE8-A8DC-DAD4-C12E-54A6AFEE4A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99538" y="1799432"/>
            <a:ext cx="8280794" cy="7560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ABCE4DC9-F215-4F96-9479-870E5E1A28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80333" y="4320312"/>
            <a:ext cx="8100430" cy="5040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3" name="Zástupný symbol obrázku 22">
            <a:extLst>
              <a:ext uri="{FF2B5EF4-FFF2-40B4-BE49-F238E27FC236}">
                <a16:creationId xmlns:a16="http://schemas.microsoft.com/office/drawing/2014/main" id="{BD3F21E1-6BDC-2202-7914-7C188A519C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9899" y="5040312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8" name="Zástupný symbol obrázku 22">
            <a:extLst>
              <a:ext uri="{FF2B5EF4-FFF2-40B4-BE49-F238E27FC236}">
                <a16:creationId xmlns:a16="http://schemas.microsoft.com/office/drawing/2014/main" id="{73A69078-2D9E-6B23-5D5B-EF2CBF0A2A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70117" y="5040311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9" name="Zástupný symbol obrázku 22">
            <a:extLst>
              <a:ext uri="{FF2B5EF4-FFF2-40B4-BE49-F238E27FC236}">
                <a16:creationId xmlns:a16="http://schemas.microsoft.com/office/drawing/2014/main" id="{88F54503-99E5-0025-2705-F152003230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220334" y="5040313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30" name="Zástupný symbol obrázku 22">
            <a:extLst>
              <a:ext uri="{FF2B5EF4-FFF2-40B4-BE49-F238E27FC236}">
                <a16:creationId xmlns:a16="http://schemas.microsoft.com/office/drawing/2014/main" id="{A5EF11CB-A59E-3F76-175A-7C580D93AE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834982" y="5040313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31" name="Zástupný symbol obrázku 22">
            <a:extLst>
              <a:ext uri="{FF2B5EF4-FFF2-40B4-BE49-F238E27FC236}">
                <a16:creationId xmlns:a16="http://schemas.microsoft.com/office/drawing/2014/main" id="{8731579E-185A-41CF-4D70-B0448CEF24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05250" y="5040313"/>
            <a:ext cx="3060431" cy="431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2" name="Zástupný symbol obrázku 2">
            <a:extLst>
              <a:ext uri="{FF2B5EF4-FFF2-40B4-BE49-F238E27FC236}">
                <a16:creationId xmlns:a16="http://schemas.microsoft.com/office/drawing/2014/main" id="{DCFE28AC-CA72-F900-39BB-36835A32D8B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8313" y="1799432"/>
            <a:ext cx="8280794" cy="7560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sp>
        <p:nvSpPr>
          <p:cNvPr id="6" name="Zástupný text 9">
            <a:extLst>
              <a:ext uri="{FF2B5EF4-FFF2-40B4-BE49-F238E27FC236}">
                <a16:creationId xmlns:a16="http://schemas.microsoft.com/office/drawing/2014/main" id="{7BD99752-F74E-05FD-17E6-8F6B97C794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20725"/>
            <a:ext cx="5760331" cy="719138"/>
          </a:xfrm>
          <a:prstGeom prst="rect">
            <a:avLst/>
          </a:prstGeom>
          <a:solidFill>
            <a:srgbClr val="E2241C"/>
          </a:solidFill>
          <a:ln>
            <a:noFill/>
          </a:ln>
        </p:spPr>
        <p:txBody>
          <a:bodyPr lIns="720000" anchor="ctr"/>
          <a:lstStyle>
            <a:lvl1pPr marL="0" indent="0" algn="l">
              <a:lnSpc>
                <a:spcPct val="100000"/>
              </a:lnSpc>
              <a:buNone/>
              <a:defRPr b="1" spc="600">
                <a:solidFill>
                  <a:schemeClr val="bg1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cs-CZ" dirty="0"/>
              <a:t>NÁZEV PROJEKTU</a:t>
            </a:r>
          </a:p>
        </p:txBody>
      </p:sp>
    </p:spTree>
    <p:extLst>
      <p:ext uri="{BB962C8B-B14F-4D97-AF65-F5344CB8AC3E}">
        <p14:creationId xmlns:p14="http://schemas.microsoft.com/office/powerpoint/2010/main" val="3571785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5">
          <p15:clr>
            <a:srgbClr val="FBAE40"/>
          </p15:clr>
        </p15:guide>
        <p15:guide id="2" pos="566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B38F782-2864-9718-F70F-FE3B8D53A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212" y="3186983"/>
            <a:ext cx="1475825" cy="165327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ECBBCE5-714C-945F-04E7-EEC1BD7ED47E}"/>
              </a:ext>
            </a:extLst>
          </p:cNvPr>
          <p:cNvSpPr txBox="1"/>
          <p:nvPr userDrawn="1"/>
        </p:nvSpPr>
        <p:spPr>
          <a:xfrm>
            <a:off x="3240331" y="5240365"/>
            <a:ext cx="11520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spc="600" dirty="0">
                <a:solidFill>
                  <a:schemeClr val="bg1"/>
                </a:solidFill>
                <a:latin typeface="Arial Black" panose="020B0A04020102020204" pitchFamily="34" charset="0"/>
              </a:rPr>
              <a:t>METROPROJEKT PRAHA A.S.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1BC1A37-97EB-6EBB-B948-84817126AAE9}"/>
              </a:ext>
            </a:extLst>
          </p:cNvPr>
          <p:cNvSpPr txBox="1"/>
          <p:nvPr userDrawn="1"/>
        </p:nvSpPr>
        <p:spPr>
          <a:xfrm>
            <a:off x="5941125" y="5940312"/>
            <a:ext cx="6120000" cy="18548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cs-CZ" sz="2200" dirty="0">
                <a:solidFill>
                  <a:schemeClr val="bg1"/>
                </a:solidFill>
                <a:latin typeface="Univers Light" panose="020B0403020202020204" pitchFamily="34" charset="0"/>
              </a:rPr>
              <a:t>Argentinská Office </a:t>
            </a:r>
            <a:r>
              <a:rPr lang="cs-CZ" sz="2200" dirty="0" err="1">
                <a:solidFill>
                  <a:schemeClr val="bg1"/>
                </a:solidFill>
                <a:latin typeface="Univers Light" panose="020B0403020202020204" pitchFamily="34" charset="0"/>
              </a:rPr>
              <a:t>Building</a:t>
            </a:r>
            <a:endParaRPr lang="cs-CZ" sz="2200" dirty="0">
              <a:solidFill>
                <a:schemeClr val="bg1"/>
              </a:solidFill>
              <a:latin typeface="Univers Light" panose="020B0403020202020204" pitchFamily="34" charset="0"/>
            </a:endParaRPr>
          </a:p>
          <a:p>
            <a:pPr lvl="0" algn="ctr"/>
            <a:r>
              <a:rPr lang="cs-CZ" sz="2200" dirty="0">
                <a:solidFill>
                  <a:schemeClr val="bg1"/>
                </a:solidFill>
                <a:latin typeface="Univers Light" panose="020B0403020202020204" pitchFamily="34" charset="0"/>
              </a:rPr>
              <a:t>Argentinská 1621/36, 170 00 Praha 7</a:t>
            </a:r>
          </a:p>
          <a:p>
            <a:pPr lvl="0" algn="ctr"/>
            <a:r>
              <a:rPr lang="cs-CZ" sz="2200" dirty="0">
                <a:solidFill>
                  <a:schemeClr val="bg1"/>
                </a:solidFill>
                <a:latin typeface="Univers Light" panose="020B0403020202020204" pitchFamily="34" charset="0"/>
              </a:rPr>
              <a:t>metroprojekt@metroprojekt.cz</a:t>
            </a:r>
          </a:p>
          <a:p>
            <a:pPr lvl="0" algn="ctr"/>
            <a:r>
              <a:rPr lang="cs-CZ" sz="2200" dirty="0">
                <a:solidFill>
                  <a:schemeClr val="bg1"/>
                </a:solidFill>
                <a:latin typeface="Univers Light" panose="020B0403020202020204" pitchFamily="34" charset="0"/>
              </a:rPr>
              <a:t>+420 296 154 105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66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5">
          <p15:clr>
            <a:srgbClr val="FBAE40"/>
          </p15:clr>
        </p15:guide>
        <p15:guide id="2" pos="56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4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28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1" r:id="rId5"/>
    <p:sldLayoutId id="2147483662" r:id="rId6"/>
  </p:sldLayoutIdLst>
  <p:txStyles>
    <p:titleStyle>
      <a:lvl1pPr algn="l" defTabSz="9143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9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7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4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2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0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7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5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4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7B5541A-A4FC-1BE8-3BAD-246BC387BD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ŽELEZNICE PARDUBICE 2026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C8CF32-39D6-E362-DA11-BC5EBAC7E2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41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C069CBFE-CE7B-5E40-51BF-6221FCE82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" y="720725"/>
            <a:ext cx="16066983" cy="719138"/>
          </a:xfrm>
        </p:spPr>
        <p:txBody>
          <a:bodyPr/>
          <a:lstStyle/>
          <a:p>
            <a:r>
              <a:rPr lang="cs-CZ" dirty="0" err="1"/>
              <a:t>BIM</a:t>
            </a:r>
            <a:r>
              <a:rPr lang="cs-CZ" dirty="0"/>
              <a:t> – od ledna 2027 povinnost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7045EF-F722-84DA-45CB-94B9B46744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25034" r="18672" b="8310"/>
          <a:stretch>
            <a:fillRect/>
          </a:stretch>
        </p:blipFill>
        <p:spPr>
          <a:xfrm>
            <a:off x="213086" y="1849149"/>
            <a:ext cx="10796141" cy="5895261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64AFF734-E0ED-0837-C6E0-D9D84F50AFC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5173" r="14892" b="4448"/>
          <a:stretch>
            <a:fillRect/>
          </a:stretch>
        </p:blipFill>
        <p:spPr>
          <a:xfrm>
            <a:off x="7890888" y="2170323"/>
            <a:ext cx="10058400" cy="76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0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D3E1C-D2C9-F18C-E797-BA127F0FB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5B97F20-31E8-E26A-B44C-E61C3E479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" y="720725"/>
            <a:ext cx="16066983" cy="719138"/>
          </a:xfrm>
        </p:spPr>
        <p:txBody>
          <a:bodyPr/>
          <a:lstStyle/>
          <a:p>
            <a:r>
              <a:rPr lang="cs-CZ" dirty="0"/>
              <a:t>ETCS + CBTC – nejmodernější zabezpečovací systémy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95ACCA9-FE80-595D-A39B-19069537FFB5}"/>
              </a:ext>
            </a:extLst>
          </p:cNvPr>
          <p:cNvSpPr txBox="1"/>
          <p:nvPr/>
        </p:nvSpPr>
        <p:spPr>
          <a:xfrm>
            <a:off x="1169585" y="2696091"/>
            <a:ext cx="14897727" cy="2950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 rámci ETCS L2 dochází ke zkrácení kolejových úseků ve stanicích a na trati . Světelná návěstidla jsou nahrazena stop značkami a lokalizačními značkami.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Výše uvedené  úpravy umožňují rozdělit trať na více oddílů, což zásadně zvyšuje kapacitu dráhy. Oddíly mají zároveň různou délku v závislosti na technologických požadavcích na propustnost trati. Zásadní redukce světelných návěstidel snižuje náklady na údržbu a eliminuje možnost vzniku rozporů mezi informacemi návěstmi na trati a displejem strojvedoucího (DMI).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066310A-4B88-DD0C-1DE0-07D5371DFD9A}"/>
              </a:ext>
            </a:extLst>
          </p:cNvPr>
          <p:cNvSpPr txBox="1"/>
          <p:nvPr/>
        </p:nvSpPr>
        <p:spPr>
          <a:xfrm>
            <a:off x="1172692" y="2167362"/>
            <a:ext cx="8582140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err="1">
                <a:solidFill>
                  <a:schemeClr val="bg1"/>
                </a:solidFill>
              </a:rPr>
              <a:t>ETCS</a:t>
            </a:r>
            <a:r>
              <a:rPr lang="cs-CZ" b="1" u="sng" dirty="0">
                <a:solidFill>
                  <a:schemeClr val="bg1"/>
                </a:solidFill>
              </a:rPr>
              <a:t> </a:t>
            </a:r>
            <a:r>
              <a:rPr lang="cs-CZ" b="1" u="sng" dirty="0" err="1">
                <a:solidFill>
                  <a:schemeClr val="bg1"/>
                </a:solidFill>
              </a:rPr>
              <a:t>L2</a:t>
            </a:r>
            <a:r>
              <a:rPr lang="cs-CZ" b="1" u="sng" dirty="0">
                <a:solidFill>
                  <a:schemeClr val="bg1"/>
                </a:solidFill>
              </a:rPr>
              <a:t> bez konvenčních návěstidel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C4DC5D0-3CA2-D568-C159-12CEDCD7EE15}"/>
              </a:ext>
            </a:extLst>
          </p:cNvPr>
          <p:cNvSpPr txBox="1"/>
          <p:nvPr/>
        </p:nvSpPr>
        <p:spPr>
          <a:xfrm>
            <a:off x="1172696" y="6627378"/>
            <a:ext cx="14894616" cy="213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Nejjednodušší aplikační varianta, zajišťuje nouzové zastavení vlaku při projetí zakazující návěsti a kontroluje dodržení limitu rychlosti mezi dopravnami i v nich. Pokud vlak mine návěst zakazující jízdu (resp. poslední námezník při návěsti zakazující jízdu v dopravně D3), automaticky se zastaví po načtení příslušné </a:t>
            </a:r>
            <a:r>
              <a:rPr lang="cs-CZ" dirty="0" err="1">
                <a:solidFill>
                  <a:schemeClr val="bg1"/>
                </a:solidFill>
              </a:rPr>
              <a:t>balízy</a:t>
            </a:r>
            <a:r>
              <a:rPr lang="cs-CZ" dirty="0">
                <a:solidFill>
                  <a:schemeClr val="bg1"/>
                </a:solidFill>
              </a:rPr>
              <a:t>. V případě vyhodnocení nedovoleného projetí v dopravně příslušné </a:t>
            </a:r>
            <a:r>
              <a:rPr lang="cs-CZ" dirty="0" err="1">
                <a:solidFill>
                  <a:schemeClr val="bg1"/>
                </a:solidFill>
              </a:rPr>
              <a:t>balízy</a:t>
            </a:r>
            <a:r>
              <a:rPr lang="cs-CZ" dirty="0">
                <a:solidFill>
                  <a:schemeClr val="bg1"/>
                </a:solidFill>
              </a:rPr>
              <a:t> na trati rovněž začnou vysílat signál k zastavení protijedoucího vlaku.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DFD68D4-6A92-BFA9-3979-3CAAECD27AF7}"/>
              </a:ext>
            </a:extLst>
          </p:cNvPr>
          <p:cNvSpPr txBox="1"/>
          <p:nvPr/>
        </p:nvSpPr>
        <p:spPr>
          <a:xfrm>
            <a:off x="1169585" y="6126792"/>
            <a:ext cx="14894616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chemeClr val="bg1"/>
                </a:solidFill>
              </a:rPr>
              <a:t>ETCS STOP – </a:t>
            </a:r>
            <a:r>
              <a:rPr lang="cs-CZ" b="1" u="sng" dirty="0" err="1">
                <a:solidFill>
                  <a:schemeClr val="bg1"/>
                </a:solidFill>
              </a:rPr>
              <a:t>automatikcé</a:t>
            </a:r>
            <a:r>
              <a:rPr lang="cs-CZ" b="1" u="sng" dirty="0">
                <a:solidFill>
                  <a:schemeClr val="bg1"/>
                </a:solidFill>
              </a:rPr>
              <a:t> zastavení vlaku</a:t>
            </a:r>
          </a:p>
        </p:txBody>
      </p:sp>
    </p:spTree>
    <p:extLst>
      <p:ext uri="{BB962C8B-B14F-4D97-AF65-F5344CB8AC3E}">
        <p14:creationId xmlns:p14="http://schemas.microsoft.com/office/powerpoint/2010/main" val="350482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FF753-243B-1215-7141-2B44C927B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C18C992-7BB7-D089-4700-041CE0145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" y="720725"/>
            <a:ext cx="16066983" cy="719138"/>
          </a:xfrm>
        </p:spPr>
        <p:txBody>
          <a:bodyPr/>
          <a:lstStyle/>
          <a:p>
            <a:r>
              <a:rPr lang="cs-CZ" dirty="0" err="1"/>
              <a:t>CBTC</a:t>
            </a:r>
            <a:endParaRPr lang="cs-CZ" dirty="0"/>
          </a:p>
        </p:txBody>
      </p:sp>
      <p:pic>
        <p:nvPicPr>
          <p:cNvPr id="8" name="CBTC_02">
            <a:hlinkClick r:id="" action="ppaction://media"/>
            <a:extLst>
              <a:ext uri="{FF2B5EF4-FFF2-40B4-BE49-F238E27FC236}">
                <a16:creationId xmlns:a16="http://schemas.microsoft.com/office/drawing/2014/main" id="{BF99FDA3-0711-1418-C38D-29217AA6EF36}"/>
              </a:ext>
            </a:extLst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9398" y="1726161"/>
            <a:ext cx="14099919" cy="7837381"/>
          </a:xfrm>
        </p:spPr>
      </p:pic>
    </p:spTree>
    <p:extLst>
      <p:ext uri="{BB962C8B-B14F-4D97-AF65-F5344CB8AC3E}">
        <p14:creationId xmlns:p14="http://schemas.microsoft.com/office/powerpoint/2010/main" val="33414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68391-D139-75AA-647E-6ED4ED8A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AFAC431-942B-3122-5485-93E2DFE09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" y="720725"/>
            <a:ext cx="16066983" cy="719138"/>
          </a:xfrm>
        </p:spPr>
        <p:txBody>
          <a:bodyPr/>
          <a:lstStyle/>
          <a:p>
            <a:r>
              <a:rPr lang="cs-CZ" dirty="0"/>
              <a:t>AI – dobrý sluha, ale kdo má odpovědnost?</a:t>
            </a:r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5297F10D-1419-DC94-1957-2BF240E74CD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6954" y="1643429"/>
            <a:ext cx="14380359" cy="809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CF26A7-A479-3CF1-394A-702438EA4210}"/>
              </a:ext>
            </a:extLst>
          </p:cNvPr>
          <p:cNvSpPr txBox="1"/>
          <p:nvPr/>
        </p:nvSpPr>
        <p:spPr>
          <a:xfrm>
            <a:off x="13235197" y="9128269"/>
            <a:ext cx="2778325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Univers" panose="020B0503020202020204" pitchFamily="34" charset="0"/>
              </a:rPr>
              <a:t>(generováno AI)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C9FA38A7-5439-E44F-A1FF-A540F2FE2AF6}"/>
              </a:ext>
            </a:extLst>
          </p:cNvPr>
          <p:cNvSpPr/>
          <p:nvPr/>
        </p:nvSpPr>
        <p:spPr>
          <a:xfrm>
            <a:off x="4161452" y="5318450"/>
            <a:ext cx="1380931" cy="1380931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280A8F45-EC68-FAED-DD0D-69C0348A2525}"/>
              </a:ext>
            </a:extLst>
          </p:cNvPr>
          <p:cNvSpPr/>
          <p:nvPr/>
        </p:nvSpPr>
        <p:spPr>
          <a:xfrm>
            <a:off x="4827037" y="7120126"/>
            <a:ext cx="1013928" cy="1013928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FD4F25B-0035-BBE3-E29D-B5B5DB1220AA}"/>
              </a:ext>
            </a:extLst>
          </p:cNvPr>
          <p:cNvSpPr txBox="1"/>
          <p:nvPr/>
        </p:nvSpPr>
        <p:spPr>
          <a:xfrm>
            <a:off x="5421085" y="5337113"/>
            <a:ext cx="585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F043A5-B6E8-6A67-C8EB-628789693ADC}"/>
              </a:ext>
            </a:extLst>
          </p:cNvPr>
          <p:cNvSpPr txBox="1"/>
          <p:nvPr/>
        </p:nvSpPr>
        <p:spPr>
          <a:xfrm>
            <a:off x="5713793" y="6867536"/>
            <a:ext cx="585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068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4731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193</Words>
  <Application>Microsoft Macintosh PowerPoint</Application>
  <PresentationFormat>Vlastní</PresentationFormat>
  <Paragraphs>14</Paragraphs>
  <Slides>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Univers</vt:lpstr>
      <vt:lpstr>Univers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METROPROJEKT Praha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Sklenička Petr Bc.</dc:creator>
  <cp:lastModifiedBy>Richard Burkoň</cp:lastModifiedBy>
  <cp:revision>22</cp:revision>
  <dcterms:created xsi:type="dcterms:W3CDTF">2023-01-12T10:33:15Z</dcterms:created>
  <dcterms:modified xsi:type="dcterms:W3CDTF">2026-04-21T17:30:19Z</dcterms:modified>
</cp:coreProperties>
</file>